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70" r:id="rId7"/>
    <p:sldId id="257" r:id="rId8"/>
    <p:sldId id="263" r:id="rId9"/>
    <p:sldId id="259" r:id="rId10"/>
    <p:sldId id="265" r:id="rId11"/>
    <p:sldId id="267" r:id="rId12"/>
    <p:sldId id="260" r:id="rId13"/>
    <p:sldId id="261" r:id="rId14"/>
    <p:sldId id="269" r:id="rId15"/>
    <p:sldId id="262" r:id="rId16"/>
    <p:sldId id="271" r:id="rId17"/>
    <p:sldId id="272" r:id="rId18"/>
    <p:sldId id="283" r:id="rId19"/>
    <p:sldId id="279" r:id="rId20"/>
    <p:sldId id="280" r:id="rId21"/>
    <p:sldId id="281" r:id="rId22"/>
    <p:sldId id="282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rie Chasan" initials="CC" lastIdx="1" clrIdx="0">
    <p:extLst>
      <p:ext uri="{19B8F6BF-5375-455C-9EA6-DF929625EA0E}">
        <p15:presenceInfo xmlns:p15="http://schemas.microsoft.com/office/powerpoint/2012/main" userId="S::c.chasan@comcare.org.nz::0b6ad4c6-ce91-4617-a16c-3b28984c58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9434"/>
    <a:srgbClr val="F6C0EC"/>
    <a:srgbClr val="CCE87C"/>
    <a:srgbClr val="D2E179"/>
    <a:srgbClr val="92D050"/>
    <a:srgbClr val="F6C0DF"/>
    <a:srgbClr val="F4AEE7"/>
    <a:srgbClr val="DBEA70"/>
    <a:srgbClr val="BED876"/>
    <a:srgbClr val="C2D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4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.chasan\AppData\Local\Microsoft\Windows\INetCache\Content.Outlook\RWEKABEN\Tenant%20Feedback%20Results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.chasan\AppData\Local\Microsoft\Windows\INetCache\Content.Outlook\RWEKABEN\Tenant%20Feedback%20Results%20Grap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.chasan\AppData\Local\Microsoft\Windows\INetCache\Content.Outlook\RWEKABEN\Tenant%20Feedback%20Results%20Graph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.chasan\AppData\Local\Microsoft\Windows\INetCache\Content.Outlook\RWEKABEN\Tenant%20Feedback%20Results%20Graph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.chasan\AppData\Local\Microsoft\Windows\INetCache\Content.Outlook\RWEKABEN\Tenant%20Feedback%20Results%20Graph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.chasan\AppData\Local\Microsoft\Windows\INetCache\Content.Outlook\RWEKABEN\Tenant%20Feedback%20Results%20Graph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.chasan\AppData\Local\Microsoft\Windows\INetCache\Content.Outlook\RWEKABEN\Tenant%20Feedback%20Results%20Graphs%20(002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.chasan\AppData\Local\Microsoft\Windows\INetCache\Content.Outlook\RWEKABEN\Tenant%20Feedback%20Results%20Graphs%20(002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.chasan\AppData\Local\Microsoft\Windows\INetCache\Content.Outlook\RWEKABEN\Tenant%20Feedback%20Results%20Graphs%20(002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.chasan\AppData\Local\Microsoft\Windows\INetCache\Content.Outlook\RWEKABEN\Tenant%20Feedback%20Results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.chasan\AppData\Local\Microsoft\Windows\INetCache\Content.Outlook\RWEKABEN\Tenant%20Feedback%20Results%20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.chasan\AppData\Local\Microsoft\Windows\INetCache\Content.Outlook\RWEKABEN\Tenant%20Feedback%20Results%20Grap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3C-416F-8E56-53C40A3F9E9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3C-416F-8E56-53C40A3F9E9D}"/>
              </c:ext>
            </c:extLst>
          </c:dPt>
          <c:dLbls>
            <c:dLbl>
              <c:idx val="0"/>
              <c:layout>
                <c:manualLayout>
                  <c:x val="-1.5943284949493809E-2"/>
                  <c:y val="0.119147959117505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3EB603-16EF-4331-9624-5900F962234C}" type="CATEGORYNAME">
                      <a:rPr lang="en-US" sz="100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bg2">
                              <a:lumMod val="2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</a:t>
                    </a:r>
                    <a:fld id="{D3925125-30FF-4100-9605-BEF144ACA757}" type="PERCENTAGE">
                      <a:rPr lang="en-US" sz="1000" baseline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000">
                          <a:solidFill>
                            <a:schemeClr val="bg2">
                              <a:lumMod val="2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000" baseline="0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1123662853649019"/>
                      <c:h val="0.204291350908344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3C-416F-8E56-53C40A3F9E9D}"/>
                </c:ext>
              </c:extLst>
            </c:dLbl>
            <c:dLbl>
              <c:idx val="1"/>
              <c:layout>
                <c:manualLayout>
                  <c:x val="-8.5553123338121068E-2"/>
                  <c:y val="-0.108121790673028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BBDFB0-7D51-46E6-BD58-9C0B5C478E06}" type="CATEGORYNAME">
                      <a:rPr lang="en-US" sz="1000" b="1"/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1000" b="1" baseline="0" dirty="0"/>
                      <a:t>
</a:t>
                    </a:r>
                    <a:fld id="{7BA9F043-730B-458E-BD97-4A7D6FAB2DF8}" type="PERCENTAGE">
                      <a:rPr lang="en-US" sz="1000" b="1" baseline="0"/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10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738650774955597"/>
                      <c:h val="0.272567252268662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3C-416F-8E56-53C40A3F9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Sheet3!$G$43:$G$44</c:f>
              <c:strCache>
                <c:ptCount val="2"/>
                <c:pt idx="0">
                  <c:v>Did not respond</c:v>
                </c:pt>
                <c:pt idx="1">
                  <c:v>Responded</c:v>
                </c:pt>
              </c:strCache>
            </c:strRef>
          </c:cat>
          <c:val>
            <c:numRef>
              <c:f>Sheet3!$H$43:$H$44</c:f>
              <c:numCache>
                <c:formatCode>General</c:formatCode>
                <c:ptCount val="2"/>
                <c:pt idx="0">
                  <c:v>94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3C-416F-8E56-53C40A3F9E9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[Tenant Feedback Results Graphs.xlsx]Sheet3!PivotTable4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Sheet3!$E$22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55-4531-9D7E-1BB2B34EC55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55-4531-9D7E-1BB2B34EC554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55-4531-9D7E-1BB2B34EC554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55-4531-9D7E-1BB2B34EC554}"/>
              </c:ext>
            </c:extLst>
          </c:dPt>
          <c:dLbls>
            <c:dLbl>
              <c:idx val="0"/>
              <c:layout>
                <c:manualLayout>
                  <c:x val="-1.4879965594873867E-2"/>
                  <c:y val="-0.16687075232195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A16C3A-86B1-48D1-92C4-FACDA6AF9D3B}" type="CATEGORYNAME">
                      <a:rPr lang="en-US" sz="900" b="0">
                        <a:solidFill>
                          <a:schemeClr val="tx1"/>
                        </a:solidFill>
                      </a:rPr>
                      <a:pPr algn="ctr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65E2952C-EA50-4372-91F3-E7CDF9812FE7}" type="PERCENTAGE">
                      <a:rPr lang="en-US" sz="900" b="0" baseline="0">
                        <a:solidFill>
                          <a:schemeClr val="tx1"/>
                        </a:solidFill>
                      </a:rPr>
                      <a:pPr algn="ctr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59220242688597"/>
                      <c:h val="0.303390435237298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A55-4531-9D7E-1BB2B34EC554}"/>
                </c:ext>
              </c:extLst>
            </c:dLbl>
            <c:dLbl>
              <c:idx val="1"/>
              <c:layout>
                <c:manualLayout>
                  <c:x val="4.2587451602072522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2C1051-A62C-489E-ACA1-0F5FA6080170}" type="CATEGORYNAME">
                      <a:rPr lang="en-US" sz="900" b="0" smtClean="0">
                        <a:solidFill>
                          <a:schemeClr val="tx1"/>
                        </a:solidFill>
                      </a:rPr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73E84C9F-115C-46AC-A64D-6DD2A96DFE97}" type="PERCENTAGE">
                      <a:rPr lang="en-US" sz="900" b="0" baseline="0" smtClean="0">
                        <a:solidFill>
                          <a:schemeClr val="tx1"/>
                        </a:solidFill>
                      </a:rPr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96132734708722"/>
                      <c:h val="0.210698119112051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A55-4531-9D7E-1BB2B34EC554}"/>
                </c:ext>
              </c:extLst>
            </c:dLbl>
            <c:dLbl>
              <c:idx val="2"/>
              <c:layout>
                <c:manualLayout>
                  <c:x val="2.7534160962169853E-2"/>
                  <c:y val="6.968235058837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C53D07-59DF-4053-AA61-6C3176DD635F}" type="CATEGORYNAME">
                      <a:rPr lang="en-US" sz="900" b="0" smtClean="0">
                        <a:solidFill>
                          <a:schemeClr val="tx1"/>
                        </a:solidFill>
                      </a:rPr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CF16A33C-B439-4538-937B-B5ACB8CB5545}" type="PERCENTAGE">
                      <a:rPr lang="en-US" sz="900" b="0" baseline="0" smtClean="0">
                        <a:solidFill>
                          <a:schemeClr val="tx1"/>
                        </a:solidFill>
                      </a:rPr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68482171412813"/>
                      <c:h val="0.210698119112051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A55-4531-9D7E-1BB2B34EC554}"/>
                </c:ext>
              </c:extLst>
            </c:dLbl>
            <c:dLbl>
              <c:idx val="3"/>
              <c:layout>
                <c:manualLayout>
                  <c:x val="9.5821504126058249E-2"/>
                  <c:y val="-2.53141512749761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A1A5022-95C8-44AF-A26F-91B72214AAE9}" type="CATEGORYNAME">
                      <a:rPr lang="en-US" sz="900" b="1" smtClean="0">
                        <a:solidFill>
                          <a:schemeClr val="tx1"/>
                        </a:solidFill>
                      </a:rPr>
                      <a:pPr algn="l">
                        <a:defRPr sz="9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1" baseline="0" dirty="0">
                        <a:solidFill>
                          <a:schemeClr val="tx1"/>
                        </a:solidFill>
                      </a:rPr>
                      <a:t> </a:t>
                    </a:r>
                    <a:fld id="{600769D3-7634-4807-B04B-3E79C79E6E90}" type="PERCENTAGE">
                      <a:rPr lang="en-US" sz="900" b="1" baseline="0" smtClean="0">
                        <a:solidFill>
                          <a:schemeClr val="tx1"/>
                        </a:solidFill>
                      </a:rPr>
                      <a:pPr algn="l">
                        <a:defRPr sz="9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72038457620872"/>
                      <c:h val="0.126317614862130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A55-4531-9D7E-1BB2B34EC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Sheet3!$D$23:$D$27</c:f>
              <c:strCache>
                <c:ptCount val="4"/>
                <c:pt idx="0">
                  <c:v>Very good</c:v>
                </c:pt>
                <c:pt idx="1">
                  <c:v>Good</c:v>
                </c:pt>
                <c:pt idx="2">
                  <c:v>Average</c:v>
                </c:pt>
                <c:pt idx="3">
                  <c:v>Poor</c:v>
                </c:pt>
              </c:strCache>
            </c:strRef>
          </c:cat>
          <c:val>
            <c:numRef>
              <c:f>Sheet3!$E$23:$E$27</c:f>
              <c:numCache>
                <c:formatCode>General</c:formatCode>
                <c:ptCount val="4"/>
                <c:pt idx="0">
                  <c:v>19</c:v>
                </c:pt>
                <c:pt idx="1">
                  <c:v>11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55-4531-9D7E-1BB2B34EC55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09169480779929"/>
          <c:y val="0.2332309512337149"/>
          <c:w val="0.69270934414987906"/>
          <c:h val="0.654847088407332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10D-40E4-8A83-F7698A941DB7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10D-40E4-8A83-F7698A941DB7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10D-40E4-8A83-F7698A941DB7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10D-40E4-8A83-F7698A941DB7}"/>
              </c:ext>
            </c:extLst>
          </c:dPt>
          <c:dLbls>
            <c:dLbl>
              <c:idx val="0"/>
              <c:layout>
                <c:manualLayout>
                  <c:x val="-3.1613708449583111E-2"/>
                  <c:y val="0.222808849323568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6465084547537"/>
                      <c:h val="0.15426080191002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0D-40E4-8A83-F7698A941DB7}"/>
                </c:ext>
              </c:extLst>
            </c:dLbl>
            <c:dLbl>
              <c:idx val="1"/>
              <c:layout>
                <c:manualLayout>
                  <c:x val="-5.0855873370223403E-2"/>
                  <c:y val="2.52309961926978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0D-40E4-8A83-F7698A941DB7}"/>
                </c:ext>
              </c:extLst>
            </c:dLbl>
            <c:dLbl>
              <c:idx val="2"/>
              <c:layout>
                <c:manualLayout>
                  <c:x val="0.18174344912088669"/>
                  <c:y val="-8.05848136654683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0D-40E4-8A83-F7698A941DB7}"/>
                </c:ext>
              </c:extLst>
            </c:dLbl>
            <c:dLbl>
              <c:idx val="3"/>
              <c:layout>
                <c:manualLayout>
                  <c:x val="2.4755128892354174E-2"/>
                  <c:y val="-6.52357493276094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0D-40E4-8A83-F7698A941D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Very Good 60%</c:v>
                </c:pt>
                <c:pt idx="1">
                  <c:v>Good 34%</c:v>
                </c:pt>
                <c:pt idx="2">
                  <c:v>Average 6%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12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0D-40E4-8A83-F7698A941DB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[Tenant Feedback Results Graphs.xlsx]Sheet3!PivotTable6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Sheet3!$H$22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00-4996-8000-5DBC0F025C66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00-4996-8000-5DBC0F025C66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00-4996-8000-5DBC0F025C66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00-4996-8000-5DBC0F025C66}"/>
              </c:ext>
            </c:extLst>
          </c:dPt>
          <c:dLbls>
            <c:dLbl>
              <c:idx val="0"/>
              <c:layout>
                <c:manualLayout>
                  <c:x val="-4.4279612171777796E-2"/>
                  <c:y val="7.79584950541311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72989830993044"/>
                      <c:h val="0.303063226416196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E00-4996-8000-5DBC0F025C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30855459592654"/>
                      <c:h val="0.210470879637249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E00-4996-8000-5DBC0F025C66}"/>
                </c:ext>
              </c:extLst>
            </c:dLbl>
            <c:dLbl>
              <c:idx val="2"/>
              <c:layout>
                <c:manualLayout>
                  <c:x val="-1.1069848565343267E-2"/>
                  <c:y val="7.58605493286042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00-4996-8000-5DBC0F025C66}"/>
                </c:ext>
              </c:extLst>
            </c:dLbl>
            <c:dLbl>
              <c:idx val="3"/>
              <c:layout>
                <c:manualLayout>
                  <c:x val="9.1301530076089474E-2"/>
                  <c:y val="-2.95013247389016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7F01F2-69A7-4A5C-9BED-CAA59526E73E}" type="CATEGORYNAME">
                      <a:rPr lang="en-US" sz="900" b="1" smtClean="0">
                        <a:solidFill>
                          <a:schemeClr val="tx1"/>
                        </a:solidFill>
                      </a:rPr>
                      <a:pPr algn="l">
                        <a:defRPr sz="9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1" baseline="0" dirty="0">
                        <a:solidFill>
                          <a:schemeClr val="tx1"/>
                        </a:solidFill>
                      </a:rPr>
                      <a:t> </a:t>
                    </a:r>
                    <a:fld id="{F1DE4F32-D246-42A5-941D-7946D2AFB340}" type="PERCENTAGE">
                      <a:rPr lang="en-US" sz="900" b="1" baseline="0" smtClean="0">
                        <a:solidFill>
                          <a:schemeClr val="tx1"/>
                        </a:solidFill>
                      </a:rPr>
                      <a:pPr algn="l">
                        <a:defRPr sz="9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64029485892693"/>
                      <c:h val="0.151468230159446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E00-4996-8000-5DBC0F025C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Sheet3!$G$23:$G$27</c:f>
              <c:strCache>
                <c:ptCount val="4"/>
                <c:pt idx="0">
                  <c:v>Very good</c:v>
                </c:pt>
                <c:pt idx="1">
                  <c:v>Good</c:v>
                </c:pt>
                <c:pt idx="2">
                  <c:v>Average</c:v>
                </c:pt>
                <c:pt idx="3">
                  <c:v>Poor</c:v>
                </c:pt>
              </c:strCache>
            </c:strRef>
          </c:cat>
          <c:val>
            <c:numRef>
              <c:f>Sheet3!$H$23:$H$27</c:f>
              <c:numCache>
                <c:formatCode>General</c:formatCode>
                <c:ptCount val="4"/>
                <c:pt idx="0">
                  <c:v>22</c:v>
                </c:pt>
                <c:pt idx="1">
                  <c:v>7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00-4996-8000-5DBC0F025C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09169480779929"/>
          <c:y val="0.2332309512337149"/>
          <c:w val="0.69270934414987906"/>
          <c:h val="0.654847088407332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DE2-4302-85B3-EA70B56325EB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DE2-4302-85B3-EA70B56325EB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DE2-4302-85B3-EA70B56325E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DE2-4302-85B3-EA70B56325EB}"/>
              </c:ext>
            </c:extLst>
          </c:dPt>
          <c:dLbls>
            <c:dLbl>
              <c:idx val="0"/>
              <c:layout>
                <c:manualLayout>
                  <c:x val="-1.2009746113737148E-2"/>
                  <c:y val="0.166271199906307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6465084547537"/>
                      <c:h val="0.15426080191002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DE2-4302-85B3-EA70B56325EB}"/>
                </c:ext>
              </c:extLst>
            </c:dLbl>
            <c:dLbl>
              <c:idx val="1"/>
              <c:layout>
                <c:manualLayout>
                  <c:x val="-2.9353345353540275E-3"/>
                  <c:y val="-9.65424025521731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E2-4302-85B3-EA70B56325EB}"/>
                </c:ext>
              </c:extLst>
            </c:dLbl>
            <c:dLbl>
              <c:idx val="2"/>
              <c:layout>
                <c:manualLayout>
                  <c:x val="0.10332790799668633"/>
                  <c:y val="-8.05848136654683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E2-4302-85B3-EA70B56325EB}"/>
                </c:ext>
              </c:extLst>
            </c:dLbl>
            <c:dLbl>
              <c:idx val="3"/>
              <c:layout>
                <c:manualLayout>
                  <c:x val="2.4755128892354174E-2"/>
                  <c:y val="-6.52357493276094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E2-4302-85B3-EA70B56325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Very Good 65%</c:v>
                </c:pt>
                <c:pt idx="1">
                  <c:v>Good 26%</c:v>
                </c:pt>
                <c:pt idx="2">
                  <c:v>Average 9%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E2-4302-85B3-EA70B56325E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[Tenant Feedback Results Graphs.xlsx]Sheet3!PivotTable5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Sheet3!$H$3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C3-46FA-BCD2-FCD5E866D24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C3-46FA-BCD2-FCD5E866D248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C3-46FA-BCD2-FCD5E866D248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C3-46FA-BCD2-FCD5E866D248}"/>
              </c:ext>
            </c:extLst>
          </c:dPt>
          <c:dLbls>
            <c:dLbl>
              <c:idx val="0"/>
              <c:layout>
                <c:manualLayout>
                  <c:x val="1.055775069939858E-2"/>
                  <c:y val="0.115441936515103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4B91E9-48C8-4C7D-B171-0E9EFA0E389A}" type="CATEGORYNAME">
                      <a:rPr lang="en-US" sz="900" b="0">
                        <a:solidFill>
                          <a:schemeClr val="tx1"/>
                        </a:solidFill>
                      </a:rPr>
                      <a:pPr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9E6690AB-A7F4-42C9-9913-D1A3934F4F20}" type="PERCENTAGE">
                      <a:rPr lang="en-US" sz="900" b="0" baseline="0">
                        <a:solidFill>
                          <a:schemeClr val="tx1"/>
                        </a:solidFill>
                      </a:rPr>
                      <a:pPr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13516005039694"/>
                      <c:h val="0.269207786351950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1C3-46FA-BCD2-FCD5E866D248}"/>
                </c:ext>
              </c:extLst>
            </c:dLbl>
            <c:dLbl>
              <c:idx val="1"/>
              <c:layout>
                <c:manualLayout>
                  <c:x val="-1.5631083455626391E-2"/>
                  <c:y val="-4.08447071370176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C3-46FA-BCD2-FCD5E866D248}"/>
                </c:ext>
              </c:extLst>
            </c:dLbl>
            <c:dLbl>
              <c:idx val="2"/>
              <c:layout>
                <c:manualLayout>
                  <c:x val="-2.3446625183439609E-2"/>
                  <c:y val="4.08447071370175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F6B6C9-A985-4658-BAF8-237A1D1411F7}" type="CATEGORYNAME">
                      <a:rPr lang="en-US" sz="900" b="0" smtClean="0">
                        <a:solidFill>
                          <a:schemeClr val="tx1"/>
                        </a:solidFill>
                      </a:rPr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344EF3F2-3E96-4E20-9383-33E7D83ED403}" type="PERCENTAGE">
                      <a:rPr lang="en-US" sz="900" b="0" baseline="0" smtClean="0">
                        <a:solidFill>
                          <a:schemeClr val="tx1"/>
                        </a:solidFill>
                      </a:rPr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29772126701212"/>
                      <c:h val="0.203978467442265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1C3-46FA-BCD2-FCD5E866D248}"/>
                </c:ext>
              </c:extLst>
            </c:dLbl>
            <c:dLbl>
              <c:idx val="3"/>
              <c:layout>
                <c:manualLayout>
                  <c:x val="7.754557621995059E-2"/>
                  <c:y val="-1.655906177620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9C655A-91DF-45E3-9071-E4049D659CFB}" type="CATEGORYNAME">
                      <a:rPr lang="en-US" sz="900" b="1" smtClean="0">
                        <a:solidFill>
                          <a:schemeClr val="tx1"/>
                        </a:solidFill>
                      </a:rPr>
                      <a:pPr algn="ctr">
                        <a:defRPr sz="9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1" baseline="0" dirty="0">
                        <a:solidFill>
                          <a:schemeClr val="tx1"/>
                        </a:solidFill>
                      </a:rPr>
                      <a:t> </a:t>
                    </a:r>
                    <a:fld id="{2BFAF0F9-1CB3-48F8-A980-E094A4359C76}" type="PERCENTAGE">
                      <a:rPr lang="en-US" sz="900" b="1" baseline="0" smtClean="0">
                        <a:solidFill>
                          <a:schemeClr val="tx1"/>
                        </a:solidFill>
                      </a:rPr>
                      <a:pPr algn="ctr">
                        <a:defRPr sz="9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74683265427695"/>
                      <c:h val="0.163133760305248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1C3-46FA-BCD2-FCD5E866D2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Sheet3!$G$4:$G$8</c:f>
              <c:strCache>
                <c:ptCount val="4"/>
                <c:pt idx="0">
                  <c:v>Very good</c:v>
                </c:pt>
                <c:pt idx="1">
                  <c:v>Good</c:v>
                </c:pt>
                <c:pt idx="2">
                  <c:v>Average</c:v>
                </c:pt>
                <c:pt idx="3">
                  <c:v>Poor</c:v>
                </c:pt>
              </c:strCache>
            </c:strRef>
          </c:cat>
          <c:val>
            <c:numRef>
              <c:f>Sheet3!$H$4:$H$8</c:f>
              <c:numCache>
                <c:formatCode>General</c:formatCode>
                <c:ptCount val="4"/>
                <c:pt idx="0">
                  <c:v>18</c:v>
                </c:pt>
                <c:pt idx="1">
                  <c:v>12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C3-46FA-BCD2-FCD5E866D24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09169480779929"/>
          <c:y val="0.2332309512337149"/>
          <c:w val="0.69270934414987906"/>
          <c:h val="0.654847088407332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CA5-4743-B9C7-347E0F1F6DAF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CA5-4743-B9C7-347E0F1F6DAF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CA5-4743-B9C7-347E0F1F6DAF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CA5-4743-B9C7-347E0F1F6DAF}"/>
              </c:ext>
            </c:extLst>
          </c:dPt>
          <c:dLbls>
            <c:dLbl>
              <c:idx val="0"/>
              <c:layout>
                <c:manualLayout>
                  <c:x val="0"/>
                  <c:y val="0.279346498740830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6465084547537"/>
                      <c:h val="0.15426080191002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CA5-4743-B9C7-347E0F1F6DAF}"/>
                </c:ext>
              </c:extLst>
            </c:dLbl>
            <c:dLbl>
              <c:idx val="1"/>
              <c:layout>
                <c:manualLayout>
                  <c:x val="-2.9353345353540275E-3"/>
                  <c:y val="-9.65424025521731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A5-4743-B9C7-347E0F1F6DAF}"/>
                </c:ext>
              </c:extLst>
            </c:dLbl>
            <c:dLbl>
              <c:idx val="2"/>
              <c:layout>
                <c:manualLayout>
                  <c:x val="-5.5946591296720432E-3"/>
                  <c:y val="-3.27452641585547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A5-4743-B9C7-347E0F1F6DAF}"/>
                </c:ext>
              </c:extLst>
            </c:dLbl>
            <c:dLbl>
              <c:idx val="3"/>
              <c:layout>
                <c:manualLayout>
                  <c:x val="7.9216412455533361E-2"/>
                  <c:y val="-6.52357493276094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A5-4743-B9C7-347E0F1F6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Very Good 57%</c:v>
                </c:pt>
                <c:pt idx="1">
                  <c:v>Good 25%</c:v>
                </c:pt>
                <c:pt idx="2">
                  <c:v>Average 14%</c:v>
                </c:pt>
                <c:pt idx="3">
                  <c:v>Very Poor 4%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7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A5-4743-B9C7-347E0F1F6DA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[Tenant Feedback Results Graphs.xlsx]Sheet3!PivotTable7</c:name>
    <c:fmtId val="10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Sheet3!$K$3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6D-43AC-BD9A-7A6964AB482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6D-43AC-BD9A-7A6964AB4826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6D-43AC-BD9A-7A6964AB4826}"/>
              </c:ext>
            </c:extLst>
          </c:dPt>
          <c:dLbls>
            <c:dLbl>
              <c:idx val="0"/>
              <c:layout>
                <c:manualLayout>
                  <c:x val="0"/>
                  <c:y val="-0.1208323851521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8D68667-8FED-465D-83FF-483CF8DDDB93}" type="CATEGORYNAME">
                      <a:rPr lang="en-US" sz="900" b="0" smtClean="0"/>
                      <a:pPr algn="ctr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/>
                      <a:t> </a:t>
                    </a:r>
                  </a:p>
                  <a:p>
                    <a:pPr algn="ctr">
                      <a:defRPr sz="900" b="0">
                        <a:solidFill>
                          <a:schemeClr val="tx1"/>
                        </a:solidFill>
                      </a:defRPr>
                    </a:pPr>
                    <a:fld id="{6752525C-FED5-4B88-821E-4870A534176B}" type="PERCENTAGE">
                      <a:rPr lang="en-US" sz="900" b="0" baseline="0" smtClean="0"/>
                      <a:pPr algn="ctr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N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0983203597895"/>
                      <c:h val="0.218211707981868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6D-43AC-BD9A-7A6964AB4826}"/>
                </c:ext>
              </c:extLst>
            </c:dLbl>
            <c:dLbl>
              <c:idx val="1"/>
              <c:layout>
                <c:manualLayout>
                  <c:x val="1.4983336015297279E-2"/>
                  <c:y val="-0.105239824502021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308B09-1DE3-4022-98B5-6544E6D6277B}" type="CATEGORYNAME">
                      <a:rPr lang="en-US" sz="900" b="0" smtClean="0"/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/>
                      <a:t> </a:t>
                    </a:r>
                    <a:fld id="{2C257681-C41F-45AD-804B-A9A3D605CD08}" type="PERCENTAGE">
                      <a:rPr lang="en-US" sz="900" b="0" baseline="0" smtClean="0"/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59627950945929"/>
                      <c:h val="0.153569655142520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6D-43AC-BD9A-7A6964AB4826}"/>
                </c:ext>
              </c:extLst>
            </c:dLbl>
            <c:dLbl>
              <c:idx val="2"/>
              <c:layout>
                <c:manualLayout>
                  <c:x val="9.5484785810466849E-2"/>
                  <c:y val="3.1871636347179007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E90D3D-51E9-4868-97B2-4B3B867203AC}" type="CATEGORYNAME">
                      <a:rPr lang="en-US" sz="900" b="0" smtClean="0"/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/>
                      <a:t> </a:t>
                    </a:r>
                    <a:fld id="{837A39FD-B76E-4C03-9024-85EDCAA7D05D}" type="PERCENTAGE">
                      <a:rPr lang="en-US" sz="900" b="0" baseline="0" smtClean="0"/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5166571884455"/>
                      <c:h val="0.161543938556584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6D-43AC-BD9A-7A6964AB48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Sheet3!$J$4:$J$7</c:f>
              <c:strCache>
                <c:ptCount val="3"/>
                <c:pt idx="0">
                  <c:v>Very good</c:v>
                </c:pt>
                <c:pt idx="1">
                  <c:v>Good</c:v>
                </c:pt>
                <c:pt idx="2">
                  <c:v>Average</c:v>
                </c:pt>
              </c:strCache>
            </c:strRef>
          </c:cat>
          <c:val>
            <c:numRef>
              <c:f>Sheet3!$K$4:$K$7</c:f>
              <c:numCache>
                <c:formatCode>General</c:formatCode>
                <c:ptCount val="3"/>
                <c:pt idx="0">
                  <c:v>24</c:v>
                </c:pt>
                <c:pt idx="1">
                  <c:v>13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6D-43AC-BD9A-7A6964AB482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09169480779929"/>
          <c:y val="0.2332309512337149"/>
          <c:w val="0.69270934414987906"/>
          <c:h val="0.654847088407332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7B9-40E0-B619-3ADD3394BE9F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7B9-40E0-B619-3ADD3394BE9F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7B9-40E0-B619-3ADD3394BE9F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7B9-40E0-B619-3ADD3394BE9F}"/>
              </c:ext>
            </c:extLst>
          </c:dPt>
          <c:dLbls>
            <c:dLbl>
              <c:idx val="0"/>
              <c:layout>
                <c:manualLayout>
                  <c:x val="-2.4387310559914235E-2"/>
                  <c:y val="0.18801644968217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6465084547537"/>
                      <c:h val="0.15426080191002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B9-40E0-B619-3ADD3394BE9F}"/>
                </c:ext>
              </c:extLst>
            </c:dLbl>
            <c:dLbl>
              <c:idx val="1"/>
              <c:layout>
                <c:manualLayout>
                  <c:x val="-2.7690463427708201E-2"/>
                  <c:y val="2.95800461478718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B9-40E0-B619-3ADD3394BE9F}"/>
                </c:ext>
              </c:extLst>
            </c:dLbl>
            <c:dLbl>
              <c:idx val="2"/>
              <c:layout>
                <c:manualLayout>
                  <c:x val="7.3621753325861308E-2"/>
                  <c:y val="-6.75376637999464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B9-40E0-B619-3ADD3394BE9F}"/>
                </c:ext>
              </c:extLst>
            </c:dLbl>
            <c:dLbl>
              <c:idx val="3"/>
              <c:layout>
                <c:manualLayout>
                  <c:x val="7.9216412455533361E-2"/>
                  <c:y val="-6.52357493276094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B9-40E0-B619-3ADD3394BE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Very Good 63%</c:v>
                </c:pt>
                <c:pt idx="1">
                  <c:v>Good 26%</c:v>
                </c:pt>
                <c:pt idx="2">
                  <c:v>Average 11%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B9-40E0-B619-3ADD3394BE9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[Tenant Feedback Results Graphs.xlsx]Sheet3!PivotTable8</c:name>
    <c:fmtId val="10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Sheet3!$K$22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4E-4B45-BA7F-1B62DF4F9D3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4E-4B45-BA7F-1B62DF4F9D3D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4E-4B45-BA7F-1B62DF4F9D3D}"/>
              </c:ext>
            </c:extLst>
          </c:dPt>
          <c:dLbls>
            <c:dLbl>
              <c:idx val="0"/>
              <c:layout>
                <c:manualLayout>
                  <c:x val="-1.5399651454308841E-2"/>
                  <c:y val="0.254007300293768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85039370078741"/>
                      <c:h val="0.222600904342420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B4E-4B45-BA7F-1B62DF4F9D3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B4E-4B45-BA7F-1B62DF4F9D3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25332944493049"/>
                      <c:h val="0.260897760398395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B4E-4B45-BA7F-1B62DF4F9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Sheet3!$J$23:$J$26</c:f>
              <c:strCache>
                <c:ptCount val="3"/>
                <c:pt idx="0">
                  <c:v>Very good</c:v>
                </c:pt>
                <c:pt idx="1">
                  <c:v>Good</c:v>
                </c:pt>
                <c:pt idx="2">
                  <c:v>Average</c:v>
                </c:pt>
              </c:strCache>
            </c:strRef>
          </c:cat>
          <c:val>
            <c:numRef>
              <c:f>Sheet3!$K$23:$K$26</c:f>
              <c:numCache>
                <c:formatCode>General</c:formatCode>
                <c:ptCount val="3"/>
                <c:pt idx="0">
                  <c:v>22</c:v>
                </c:pt>
                <c:pt idx="1">
                  <c:v>13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4E-4B45-BA7F-1B62DF4F9D3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09169480779929"/>
          <c:y val="0.2332309512337149"/>
          <c:w val="0.69270934414987906"/>
          <c:h val="0.654847088407332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44A-4813-88AE-870ABF9090BA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44A-4813-88AE-870ABF9090BA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44A-4813-88AE-870ABF9090BA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44A-4813-88AE-870ABF9090BA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44A-4813-88AE-870ABF9090BA}"/>
              </c:ext>
            </c:extLst>
          </c:dPt>
          <c:dLbls>
            <c:dLbl>
              <c:idx val="0"/>
              <c:layout>
                <c:manualLayout>
                  <c:x val="-4.5832074460309862E-3"/>
                  <c:y val="0.244554099099438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6465084547537"/>
                      <c:h val="0.15426080191002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4A-4813-88AE-870ABF9090BA}"/>
                </c:ext>
              </c:extLst>
            </c:dLbl>
            <c:dLbl>
              <c:idx val="1"/>
              <c:layout>
                <c:manualLayout>
                  <c:x val="-1.0361873203060288E-2"/>
                  <c:y val="-9.65424025521732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4A-4813-88AE-870ABF9090BA}"/>
                </c:ext>
              </c:extLst>
            </c:dLbl>
            <c:dLbl>
              <c:idx val="2"/>
              <c:layout>
                <c:manualLayout>
                  <c:x val="-8.48110715852054E-2"/>
                  <c:y val="-1.96981142930328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4A-4813-88AE-870ABF9090BA}"/>
                </c:ext>
              </c:extLst>
            </c:dLbl>
            <c:dLbl>
              <c:idx val="3"/>
              <c:layout>
                <c:manualLayout>
                  <c:x val="2.2279616003118712E-2"/>
                  <c:y val="-0.117424348789697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4A-4813-88AE-870ABF9090BA}"/>
                </c:ext>
              </c:extLst>
            </c:dLbl>
            <c:dLbl>
              <c:idx val="4"/>
              <c:layout>
                <c:manualLayout>
                  <c:x val="0.21536962136348123"/>
                  <c:y val="-8.26319491483053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4A-4813-88AE-870ABF9090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Very Good 55%</c:v>
                </c:pt>
                <c:pt idx="1">
                  <c:v>Good 36%</c:v>
                </c:pt>
                <c:pt idx="2">
                  <c:v>Average 3%</c:v>
                </c:pt>
                <c:pt idx="3">
                  <c:v>Poor 3%</c:v>
                </c:pt>
                <c:pt idx="4">
                  <c:v>Very Poor 3%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12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4A-4813-88AE-870ABF9090B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D5AB-4F07-8C82-064883871375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5AB-4F07-8C82-064883871375}"/>
              </c:ext>
            </c:extLst>
          </c:dPt>
          <c:dLbls>
            <c:dLbl>
              <c:idx val="0"/>
              <c:layout>
                <c:manualLayout>
                  <c:x val="-2.0804378449431178E-2"/>
                  <c:y val="0.106611219537728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443812324506557"/>
                      <c:h val="0.15440050783671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5AB-4F07-8C82-064883871375}"/>
                </c:ext>
              </c:extLst>
            </c:dLbl>
            <c:dLbl>
              <c:idx val="1"/>
              <c:layout>
                <c:manualLayout>
                  <c:x val="-7.3956682514527208E-2"/>
                  <c:y val="-6.5294846505697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AB-4F07-8C82-064883871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Did Not Respond 76%</c:v>
                </c:pt>
                <c:pt idx="1">
                  <c:v>Respond 24%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110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B-4F07-8C82-06488387137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[Tenant Feedback Results Graphs (002).xlsx]Sheet3!PivotTable9</c:name>
    <c:fmtId val="10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Sheet3!$N$3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6C-4DA4-9265-049F9B750C7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6C-4DA4-9265-049F9B750C76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6C-4DA4-9265-049F9B750C76}"/>
              </c:ext>
            </c:extLst>
          </c:dPt>
          <c:dLbls>
            <c:dLbl>
              <c:idx val="0"/>
              <c:layout>
                <c:manualLayout>
                  <c:x val="-4.249729419021462E-2"/>
                  <c:y val="0.350382445888463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36536184233766"/>
                      <c:h val="0.261705205459353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B6C-4DA4-9265-049F9B750C76}"/>
                </c:ext>
              </c:extLst>
            </c:dLbl>
            <c:dLbl>
              <c:idx val="1"/>
              <c:layout>
                <c:manualLayout>
                  <c:x val="-1.1804803941726276E-2"/>
                  <c:y val="-0.116458870876226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784254B-CD2C-4569-8C50-DC126625DFEE}" type="CATEGORYNAME">
                      <a:rPr lang="en-US" sz="900" b="0" smtClean="0"/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/>
                      <a:t> </a:t>
                    </a:r>
                    <a:fld id="{82F92E31-C9C0-44B7-97E3-7E0A60677594}" type="PERCENTAGE">
                      <a:rPr lang="en-US" sz="900" b="0" baseline="0" smtClean="0"/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8699898831902"/>
                      <c:h val="0.181748625361211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B6C-4DA4-9265-049F9B750C76}"/>
                </c:ext>
              </c:extLst>
            </c:dLbl>
            <c:dLbl>
              <c:idx val="2"/>
              <c:layout>
                <c:manualLayout>
                  <c:x val="-1.7230923901586231E-2"/>
                  <c:y val="2.91147177190567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6C-4DA4-9265-049F9B750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Sheet3!$M$4:$M$7</c:f>
              <c:strCache>
                <c:ptCount val="3"/>
                <c:pt idx="0">
                  <c:v>Very good</c:v>
                </c:pt>
                <c:pt idx="1">
                  <c:v>Good</c:v>
                </c:pt>
                <c:pt idx="2">
                  <c:v>Average</c:v>
                </c:pt>
              </c:strCache>
            </c:strRef>
          </c:cat>
          <c:val>
            <c:numRef>
              <c:f>Sheet3!$N$4:$N$7</c:f>
              <c:numCache>
                <c:formatCode>General</c:formatCode>
                <c:ptCount val="3"/>
                <c:pt idx="0">
                  <c:v>19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6C-4DA4-9265-049F9B750C7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09169480779929"/>
          <c:y val="0.2332309512337149"/>
          <c:w val="0.69270934414987906"/>
          <c:h val="0.654847088407332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5C9-4BFE-8627-998FEC0E3411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5C9-4BFE-8627-998FEC0E3411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5C9-4BFE-8627-998FEC0E341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5C9-4BFE-8627-998FEC0E3411}"/>
              </c:ext>
            </c:extLst>
          </c:dPt>
          <c:dLbls>
            <c:dLbl>
              <c:idx val="0"/>
              <c:layout>
                <c:manualLayout>
                  <c:x val="-2.4387310559914235E-2"/>
                  <c:y val="0.18801644968217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6465084547537"/>
                      <c:h val="0.15426080191002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5C9-4BFE-8627-998FEC0E3411}"/>
                </c:ext>
              </c:extLst>
            </c:dLbl>
            <c:dLbl>
              <c:idx val="1"/>
              <c:layout>
                <c:manualLayout>
                  <c:x val="-6.4823156766239468E-2"/>
                  <c:y val="-8.34952526866512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9-4BFE-8627-998FEC0E3411}"/>
                </c:ext>
              </c:extLst>
            </c:dLbl>
            <c:dLbl>
              <c:idx val="2"/>
              <c:layout>
                <c:manualLayout>
                  <c:x val="0.24938316846157596"/>
                  <c:y val="-0.124075484439647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55504117733055"/>
                      <c:h val="0.15426080191002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5C9-4BFE-8627-998FEC0E3411}"/>
                </c:ext>
              </c:extLst>
            </c:dLbl>
            <c:dLbl>
              <c:idx val="3"/>
              <c:layout>
                <c:manualLayout>
                  <c:x val="7.9216412455533361E-2"/>
                  <c:y val="-6.52357493276094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C9-4BFE-8627-998FEC0E34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Very Good 62%</c:v>
                </c:pt>
                <c:pt idx="1">
                  <c:v>Good 26%</c:v>
                </c:pt>
                <c:pt idx="2">
                  <c:v>Average 12%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C9-4BFE-8627-998FEC0E341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[Tenant Feedback Results Graphs (002).xlsx]Sheet3!PivotTable10</c:name>
    <c:fmtId val="12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Sheet3!$N$22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BF-4EA7-8798-B4BAC37E635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BF-4EA7-8798-B4BAC37E6357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BF-4EA7-8798-B4BAC37E6357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BF-4EA7-8798-B4BAC37E6357}"/>
              </c:ext>
            </c:extLst>
          </c:dPt>
          <c:dLbls>
            <c:dLbl>
              <c:idx val="0"/>
              <c:layout>
                <c:manualLayout>
                  <c:x val="-9.926262266450922E-3"/>
                  <c:y val="4.4552117862846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7414099147643"/>
                      <c:h val="0.225672635897484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BBF-4EA7-8798-B4BAC37E6357}"/>
                </c:ext>
              </c:extLst>
            </c:dLbl>
            <c:dLbl>
              <c:idx val="1"/>
              <c:layout>
                <c:manualLayout>
                  <c:x val="-6.6865214457165036E-3"/>
                  <c:y val="-2.27998595288997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EF4F5B2-4844-4A3F-9C77-F9C6240EA4E0}" type="CATEGORYNAME">
                      <a:rPr lang="en-US" sz="900" b="0" smtClean="0"/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/>
                      <a:t> </a:t>
                    </a:r>
                    <a:fld id="{2470D90B-4224-4ADF-865A-5484D74B7A68}" type="PERCENTAGE">
                      <a:rPr lang="en-US" sz="900" b="0" baseline="0" smtClean="0"/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45620149970466"/>
                      <c:h val="0.188116785584627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BF-4EA7-8798-B4BAC37E6357}"/>
                </c:ext>
              </c:extLst>
            </c:dLbl>
            <c:dLbl>
              <c:idx val="2"/>
              <c:layout>
                <c:manualLayout>
                  <c:x val="-9.7620582837715311E-3"/>
                  <c:y val="7.53371187763828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2212763271214"/>
                      <c:h val="0.188116785584627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BBF-4EA7-8798-B4BAC37E6357}"/>
                </c:ext>
              </c:extLst>
            </c:dLbl>
            <c:dLbl>
              <c:idx val="3"/>
              <c:layout>
                <c:manualLayout>
                  <c:x val="0.11834804781379493"/>
                  <c:y val="2.9660282982827883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1" baseline="0" dirty="0">
                        <a:solidFill>
                          <a:schemeClr val="tx1"/>
                        </a:solidFill>
                      </a:rPr>
                      <a:t>Poor 3%</a:t>
                    </a:r>
                    <a:endParaRPr lang="en-US" sz="9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85522995321122"/>
                      <c:h val="0.161741675544978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BBBF-4EA7-8798-B4BAC37E63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Sheet3!$M$23:$M$27</c:f>
              <c:strCache>
                <c:ptCount val="4"/>
                <c:pt idx="0">
                  <c:v>Very good</c:v>
                </c:pt>
                <c:pt idx="1">
                  <c:v>Good</c:v>
                </c:pt>
                <c:pt idx="2">
                  <c:v>Average</c:v>
                </c:pt>
                <c:pt idx="3">
                  <c:v>Poor</c:v>
                </c:pt>
              </c:strCache>
            </c:strRef>
          </c:cat>
          <c:val>
            <c:numRef>
              <c:f>Sheet3!$N$23:$N$27</c:f>
              <c:numCache>
                <c:formatCode>General</c:formatCode>
                <c:ptCount val="4"/>
                <c:pt idx="0">
                  <c:v>23</c:v>
                </c:pt>
                <c:pt idx="1">
                  <c:v>11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BF-4EA7-8798-B4BAC37E635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09169480779929"/>
          <c:y val="0.2332309512337149"/>
          <c:w val="0.69270934414987906"/>
          <c:h val="0.654847088407332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3A8-4C22-AEA6-4EA6AAE0FB09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3A8-4C22-AEA6-4EA6AAE0FB09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3A8-4C22-AEA6-4EA6AAE0FB09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3A8-4C22-AEA6-4EA6AAE0FB09}"/>
              </c:ext>
            </c:extLst>
          </c:dPt>
          <c:dLbls>
            <c:dLbl>
              <c:idx val="0"/>
              <c:layout>
                <c:manualLayout>
                  <c:x val="-1.2009746113737148E-2"/>
                  <c:y val="0.166271199906307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6465084547537"/>
                      <c:h val="0.15426080191002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3A8-4C22-AEA6-4EA6AAE0FB09}"/>
                </c:ext>
              </c:extLst>
            </c:dLbl>
            <c:dLbl>
              <c:idx val="1"/>
              <c:layout>
                <c:manualLayout>
                  <c:x val="-3.0165976316943618E-2"/>
                  <c:y val="-9.65424025521731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A8-4C22-AEA6-4EA6AAE0FB09}"/>
                </c:ext>
              </c:extLst>
            </c:dLbl>
            <c:dLbl>
              <c:idx val="2"/>
              <c:layout>
                <c:manualLayout>
                  <c:x val="-5.5946591296720432E-3"/>
                  <c:y val="-3.27452641585547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A8-4C22-AEA6-4EA6AAE0FB09}"/>
                </c:ext>
              </c:extLst>
            </c:dLbl>
            <c:dLbl>
              <c:idx val="3"/>
              <c:layout>
                <c:manualLayout>
                  <c:x val="7.9216412455533361E-2"/>
                  <c:y val="-6.52357493276094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A8-4C22-AEA6-4EA6AAE0FB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Very Good 53%</c:v>
                </c:pt>
                <c:pt idx="1">
                  <c:v>Good 25%</c:v>
                </c:pt>
                <c:pt idx="2">
                  <c:v>Average 19%</c:v>
                </c:pt>
                <c:pt idx="3">
                  <c:v>Very Poor 3%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8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A8-4C22-AEA6-4EA6AAE0FB0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[Tenant Feedback Results Graphs (002).xlsx]Sheet3!PivotTable11</c:name>
    <c:fmtId val="1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Sheet3!$N$42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F8-4383-99FF-1F44D2F2E9C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F8-4383-99FF-1F44D2F2E9C3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F8-4383-99FF-1F44D2F2E9C3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F8-4383-99FF-1F44D2F2E9C3}"/>
              </c:ext>
            </c:extLst>
          </c:dPt>
          <c:dLbls>
            <c:dLbl>
              <c:idx val="0"/>
              <c:layout>
                <c:manualLayout>
                  <c:x val="-2.4826852610948046E-2"/>
                  <c:y val="0.369053606027747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C4FE6E-2E08-4BC7-8C38-3DA14FC687A5}" type="CATEGORYNAME">
                      <a:rPr lang="en-US" sz="900" b="0" smtClean="0"/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/>
                      <a:t> </a:t>
                    </a:r>
                    <a:fld id="{7B3FE3EA-E3D1-4C09-B4C8-DADBDCE5669F}" type="PERCENTAGE">
                      <a:rPr lang="en-US" sz="900" b="0" baseline="0" smtClean="0"/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00306478959321"/>
                      <c:h val="0.162360774865599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0F8-4383-99FF-1F44D2F2E9C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78902905232475"/>
                      <c:h val="0.176612572212726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0F8-4383-99FF-1F44D2F2E9C3}"/>
                </c:ext>
              </c:extLst>
            </c:dLbl>
            <c:dLbl>
              <c:idx val="2"/>
              <c:layout>
                <c:manualLayout>
                  <c:x val="-1.1030157176984988E-2"/>
                  <c:y val="2.12189714312446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F8-4383-99FF-1F44D2F2E9C3}"/>
                </c:ext>
              </c:extLst>
            </c:dLbl>
            <c:dLbl>
              <c:idx val="3"/>
              <c:layout>
                <c:manualLayout>
                  <c:x val="0.10798594867828316"/>
                  <c:y val="-1.76824761927039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7B7145-369F-4BFD-B5D2-E9443F5FDF90}" type="CATEGORYNAME">
                      <a:rPr lang="en-US" sz="900" b="1" smtClean="0">
                        <a:solidFill>
                          <a:schemeClr val="tx1"/>
                        </a:solidFill>
                      </a:rPr>
                      <a:pPr algn="l">
                        <a:defRPr sz="9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1" baseline="0" dirty="0">
                        <a:solidFill>
                          <a:schemeClr val="tx1"/>
                        </a:solidFill>
                      </a:rPr>
                      <a:t> </a:t>
                    </a:r>
                    <a:fld id="{0C82319D-8AD9-47F1-8455-E149E8DB90E0}" type="PERCENTAGE">
                      <a:rPr lang="en-US" sz="900" b="1" baseline="0" smtClean="0">
                        <a:solidFill>
                          <a:schemeClr val="tx1"/>
                        </a:solidFill>
                      </a:rPr>
                      <a:pPr algn="l">
                        <a:defRPr sz="9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71043762139412"/>
                      <c:h val="0.141247619827318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0F8-4383-99FF-1F44D2F2E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Sheet3!$M$43:$M$47</c:f>
              <c:strCache>
                <c:ptCount val="4"/>
                <c:pt idx="0">
                  <c:v>Very good</c:v>
                </c:pt>
                <c:pt idx="1">
                  <c:v>Good</c:v>
                </c:pt>
                <c:pt idx="2">
                  <c:v>Average</c:v>
                </c:pt>
                <c:pt idx="3">
                  <c:v>Poor</c:v>
                </c:pt>
              </c:strCache>
            </c:strRef>
          </c:cat>
          <c:val>
            <c:numRef>
              <c:f>Sheet3!$N$43:$N$47</c:f>
              <c:numCache>
                <c:formatCode>General</c:formatCode>
                <c:ptCount val="4"/>
                <c:pt idx="0">
                  <c:v>18</c:v>
                </c:pt>
                <c:pt idx="1">
                  <c:v>17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F8-4383-99FF-1F44D2F2E9C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09169480779929"/>
          <c:y val="0.2332309512337149"/>
          <c:w val="0.69270934414987906"/>
          <c:h val="0.654847088407332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694-4106-A471-86145D7FFF70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694-4106-A471-86145D7FFF70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694-4106-A471-86145D7FFF70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694-4106-A471-86145D7FFF70}"/>
              </c:ext>
            </c:extLst>
          </c:dPt>
          <c:dLbls>
            <c:dLbl>
              <c:idx val="0"/>
              <c:layout>
                <c:manualLayout>
                  <c:x val="-1.6960771892207981E-2"/>
                  <c:y val="0.440261347082266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6465084547537"/>
                      <c:h val="0.15426080191002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694-4106-A471-86145D7FFF70}"/>
                </c:ext>
              </c:extLst>
            </c:dLbl>
            <c:dLbl>
              <c:idx val="1"/>
              <c:layout>
                <c:manualLayout>
                  <c:x val="-0.13166200477559573"/>
                  <c:y val="-0.28355155062465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94-4106-A471-86145D7FFF70}"/>
                </c:ext>
              </c:extLst>
            </c:dLbl>
            <c:dLbl>
              <c:idx val="2"/>
              <c:layout>
                <c:manualLayout>
                  <c:x val="0.21967701379075094"/>
                  <c:y val="-0.176263912679295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94-4106-A471-86145D7FFF70}"/>
                </c:ext>
              </c:extLst>
            </c:dLbl>
            <c:dLbl>
              <c:idx val="3"/>
              <c:layout>
                <c:manualLayout>
                  <c:x val="7.9216412455533361E-2"/>
                  <c:y val="-6.52357493276094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94-4106-A471-86145D7FFF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Very Good 42%</c:v>
                </c:pt>
                <c:pt idx="1">
                  <c:v>Good 33%</c:v>
                </c:pt>
                <c:pt idx="2">
                  <c:v>Average 24%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94-4106-A471-86145D7FFF7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09169480779929"/>
          <c:y val="0.2332309512337149"/>
          <c:w val="0.69270934414987906"/>
          <c:h val="0.654847088407332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AEC-47C2-B1BB-B9774DDCD422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AEC-47C2-B1BB-B9774DDCD42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AEC-47C2-B1BB-B9774DDCD422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AEC-47C2-B1BB-B9774DDCD422}"/>
              </c:ext>
            </c:extLst>
          </c:dPt>
          <c:dLbls>
            <c:dLbl>
              <c:idx val="0"/>
              <c:layout>
                <c:manualLayout>
                  <c:x val="-1.6960771892208074E-2"/>
                  <c:y val="0.110717737069452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6465084547537"/>
                      <c:h val="0.15426080191002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EC-47C2-B1BB-B9774DDCD422}"/>
                </c:ext>
              </c:extLst>
            </c:dLbl>
            <c:dLbl>
              <c:idx val="1"/>
              <c:layout>
                <c:manualLayout>
                  <c:x val="-5.997267824155187E-2"/>
                  <c:y val="3.48574641682805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EC-47C2-B1BB-B9774DDCD422}"/>
                </c:ext>
              </c:extLst>
            </c:dLbl>
            <c:dLbl>
              <c:idx val="2"/>
              <c:layout>
                <c:manualLayout>
                  <c:x val="0.14729163131491699"/>
                  <c:y val="-6.19378339265620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98460114029532"/>
                      <c:h val="0.15426080191002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AEC-47C2-B1BB-B9774DDCD422}"/>
                </c:ext>
              </c:extLst>
            </c:dLbl>
            <c:dLbl>
              <c:idx val="3"/>
              <c:layout>
                <c:manualLayout>
                  <c:x val="7.9216412455533361E-2"/>
                  <c:y val="-6.52357493276094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EC-47C2-B1BB-B9774DDCD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Very Good 70%</c:v>
                </c:pt>
                <c:pt idx="1">
                  <c:v>Average 20%</c:v>
                </c:pt>
                <c:pt idx="2">
                  <c:v>Very Poor 10%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EC-47C2-B1BB-B9774DDCD42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52328765394712"/>
          <c:y val="0.25943900441931939"/>
          <c:w val="0.70913461538461542"/>
          <c:h val="0.6682296924422909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8AC-4977-BB94-1BC55B741E66}"/>
              </c:ext>
            </c:extLst>
          </c:dPt>
          <c:dPt>
            <c:idx val="1"/>
            <c:bubble3D val="0"/>
            <c:spPr>
              <a:solidFill>
                <a:srgbClr val="CCE87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68AC-4977-BB94-1BC55B741E66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68AC-4977-BB94-1BC55B741E66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68AC-4977-BB94-1BC55B741E66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8AC-4977-BB94-1BC55B741E66}"/>
              </c:ext>
            </c:extLst>
          </c:dPt>
          <c:dPt>
            <c:idx val="5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8AC-4977-BB94-1BC55B741E66}"/>
              </c:ext>
            </c:extLst>
          </c:dPt>
          <c:dLbls>
            <c:dLbl>
              <c:idx val="0"/>
              <c:layout>
                <c:manualLayout>
                  <c:x val="2.6551388313302941E-2"/>
                  <c:y val="-4.91583661926708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AC-4977-BB94-1BC55B741E66}"/>
                </c:ext>
              </c:extLst>
            </c:dLbl>
            <c:dLbl>
              <c:idx val="1"/>
              <c:layout>
                <c:manualLayout>
                  <c:x val="-1.9681931205967652E-2"/>
                  <c:y val="-4.97080109170289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AC-4977-BB94-1BC55B741E66}"/>
                </c:ext>
              </c:extLst>
            </c:dLbl>
            <c:dLbl>
              <c:idx val="2"/>
              <c:layout>
                <c:manualLayout>
                  <c:x val="-4.4736842105263179E-2"/>
                  <c:y val="4.91583661926686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AC-4977-BB94-1BC55B741E66}"/>
                </c:ext>
              </c:extLst>
            </c:dLbl>
            <c:dLbl>
              <c:idx val="3"/>
              <c:layout>
                <c:manualLayout>
                  <c:x val="-7.8947368421052655E-2"/>
                  <c:y val="-0.142559261958740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AC-4977-BB94-1BC55B741E66}"/>
                </c:ext>
              </c:extLst>
            </c:dLbl>
            <c:dLbl>
              <c:idx val="4"/>
              <c:layout>
                <c:manualLayout>
                  <c:x val="5.5263157894736889E-2"/>
                  <c:y val="-0.1917176281514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AC-4977-BB94-1BC55B741E66}"/>
                </c:ext>
              </c:extLst>
            </c:dLbl>
            <c:dLbl>
              <c:idx val="5"/>
              <c:layout>
                <c:manualLayout>
                  <c:x val="0.36315789473684212"/>
                  <c:y val="-4.81902947450480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59200165768751"/>
                      <c:h val="0.155856793550732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8AC-4977-BB94-1BC55B741E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COP1 67%</c:v>
                </c:pt>
                <c:pt idx="1">
                  <c:v>COP2 15%</c:v>
                </c:pt>
                <c:pt idx="2">
                  <c:v>CGH1 3%</c:v>
                </c:pt>
                <c:pt idx="3">
                  <c:v>CGH2 6%</c:v>
                </c:pt>
                <c:pt idx="4">
                  <c:v>COPG 3%</c:v>
                </c:pt>
                <c:pt idx="5">
                  <c:v>No Identified 6%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C-4977-BB94-1BC55B741E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[Tenant Feedback Results Graphs.xlsx]Sheet3!PivotTable1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0918188340901617"/>
          <c:y val="0.21864148879928766"/>
          <c:w val="0.5208474435920718"/>
          <c:h val="0.63707033882279385"/>
        </c:manualLayout>
      </c:layout>
      <c:pieChart>
        <c:varyColors val="1"/>
        <c:ser>
          <c:idx val="0"/>
          <c:order val="0"/>
          <c:tx>
            <c:strRef>
              <c:f>Sheet3!$B$3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  <a:sp3d>
                <a:bevelT w="127000" h="127000"/>
                <a:bevelB w="127000" h="127000"/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AC6-4C61-A75B-0BE225839EB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C6-4C61-A75B-0BE225839EBD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C6-4C61-A75B-0BE225839EBD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C6-4C61-A75B-0BE225839EBD}"/>
              </c:ext>
            </c:extLst>
          </c:dPt>
          <c:dLbls>
            <c:dLbl>
              <c:idx val="0"/>
              <c:layout>
                <c:manualLayout>
                  <c:x val="-3.6486197354873948E-2"/>
                  <c:y val="0.252436827490352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8FBDE33-A9AD-44BA-8360-1A37C47D0F95}" type="CATEGORYNAME">
                      <a:rPr lang="en-US" sz="900" b="0">
                        <a:solidFill>
                          <a:schemeClr val="tx1"/>
                        </a:solidFill>
                      </a:rPr>
                      <a:pPr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4A352231-E617-4901-8DAB-7C0BD78E968E}" type="PERCENTAGE">
                      <a:rPr lang="en-US" sz="900" b="0" baseline="0">
                        <a:solidFill>
                          <a:schemeClr val="tx1"/>
                        </a:solidFill>
                      </a:rPr>
                      <a:pPr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77552758207566"/>
                      <c:h val="0.28160176949183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AC6-4C61-A75B-0BE225839EB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F04644-3313-41E3-8DC2-B52CCF8B7893}" type="CATEGORYNAME">
                      <a:rPr lang="en-US" sz="900" b="0">
                        <a:solidFill>
                          <a:schemeClr val="tx1"/>
                        </a:solidFill>
                      </a:rPr>
                      <a:pPr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175F1E43-224B-45B4-99F4-4931789B5838}" type="PERCENTAGE">
                      <a:rPr lang="en-US" sz="900" b="0" baseline="0">
                        <a:solidFill>
                          <a:schemeClr val="tx1"/>
                        </a:solidFill>
                      </a:rPr>
                      <a:pPr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AC6-4C61-A75B-0BE225839EBD}"/>
                </c:ext>
              </c:extLst>
            </c:dLbl>
            <c:dLbl>
              <c:idx val="2"/>
              <c:layout>
                <c:manualLayout>
                  <c:x val="-6.1385188377894029E-3"/>
                  <c:y val="1.4216705375276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4486E9-8760-4C27-85C6-B265FA9FA003}" type="CATEGORYNAME">
                      <a:rPr lang="en-US" sz="900" b="1" smtClean="0">
                        <a:solidFill>
                          <a:schemeClr val="tx1"/>
                        </a:solidFill>
                      </a:rPr>
                      <a:pPr algn="l">
                        <a:defRPr sz="9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1" baseline="0" dirty="0">
                        <a:solidFill>
                          <a:schemeClr val="tx1"/>
                        </a:solidFill>
                      </a:rPr>
                      <a:t> </a:t>
                    </a:r>
                    <a:fld id="{ECD4037A-33E7-48FA-ABAF-5D61C2A481D3}" type="PERCENTAGE">
                      <a:rPr lang="en-US" sz="900" b="1" baseline="0" smtClean="0">
                        <a:solidFill>
                          <a:schemeClr val="tx1"/>
                        </a:solidFill>
                      </a:rPr>
                      <a:pPr algn="l">
                        <a:defRPr sz="9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96119787693798"/>
                      <c:h val="0.179404205534777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AC6-4C61-A75B-0BE225839EBD}"/>
                </c:ext>
              </c:extLst>
            </c:dLbl>
            <c:dLbl>
              <c:idx val="3"/>
              <c:layout>
                <c:manualLayout>
                  <c:x val="0.16537569134995686"/>
                  <c:y val="-1.07771849540314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7D9DC06-9624-454A-A639-DAF4A0A885A0}" type="CATEGORYNAME">
                      <a:rPr lang="en-US" sz="900" b="0" smtClean="0">
                        <a:solidFill>
                          <a:schemeClr val="tx1"/>
                        </a:solidFill>
                      </a:rPr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9B79C0F4-FCBC-4621-B4B7-95CB1BD0A4ED}" type="PERCENTAGE">
                      <a:rPr lang="en-US" sz="900" b="0" baseline="0" smtClean="0">
                        <a:solidFill>
                          <a:schemeClr val="tx1"/>
                        </a:solidFill>
                      </a:rPr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40523296985045"/>
                      <c:h val="0.146341159851393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AC6-4C61-A75B-0BE225839E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Sheet3!$A$4:$A$8</c:f>
              <c:strCache>
                <c:ptCount val="4"/>
                <c:pt idx="0">
                  <c:v>Very good</c:v>
                </c:pt>
                <c:pt idx="1">
                  <c:v>Good</c:v>
                </c:pt>
                <c:pt idx="2">
                  <c:v>Poor</c:v>
                </c:pt>
                <c:pt idx="3">
                  <c:v>Average</c:v>
                </c:pt>
              </c:strCache>
            </c:strRef>
          </c:cat>
          <c:val>
            <c:numRef>
              <c:f>Sheet3!$B$4:$B$8</c:f>
              <c:numCache>
                <c:formatCode>General</c:formatCode>
                <c:ptCount val="4"/>
                <c:pt idx="0">
                  <c:v>23</c:v>
                </c:pt>
                <c:pt idx="1">
                  <c:v>14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C6-4C61-A75B-0BE225839EB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09169480779929"/>
          <c:y val="0.2332309512337149"/>
          <c:w val="0.69270934414987906"/>
          <c:h val="0.654847088407332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7BC-45B9-A1E8-C8FF03B0B2D7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A7BC-45B9-A1E8-C8FF03B0B2D7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7BC-45B9-A1E8-C8FF03B0B2D7}"/>
              </c:ext>
            </c:extLst>
          </c:dPt>
          <c:dLbls>
            <c:dLbl>
              <c:idx val="0"/>
              <c:layout>
                <c:manualLayout>
                  <c:x val="1.0269896104232073E-2"/>
                  <c:y val="3.14504791156789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BC-45B9-A1E8-C8FF03B0B2D7}"/>
                </c:ext>
              </c:extLst>
            </c:dLbl>
            <c:dLbl>
              <c:idx val="1"/>
              <c:layout>
                <c:manualLayout>
                  <c:x val="4.1623897470883485E-2"/>
                  <c:y val="-0.122636702283216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BC-45B9-A1E8-C8FF03B0B2D7}"/>
                </c:ext>
              </c:extLst>
            </c:dLbl>
            <c:dLbl>
              <c:idx val="2"/>
              <c:layout>
                <c:manualLayout>
                  <c:x val="-1.7972318182406292E-2"/>
                  <c:y val="-7.18868094072663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C-45B9-A1E8-C8FF03B0B2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Very Good 63%</c:v>
                </c:pt>
                <c:pt idx="1">
                  <c:v>Good 34%</c:v>
                </c:pt>
                <c:pt idx="2">
                  <c:v>Average 3%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C-45B9-A1E8-C8FF03B0B2D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[Tenant Feedback Results Graphs.xlsx]Sheet3!PivotTable3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Sheet3!$E$3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59-46D6-9780-0C0F840C6F36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59-46D6-9780-0C0F840C6F36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F59-46D6-9780-0C0F840C6F36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F59-46D6-9780-0C0F840C6F36}"/>
              </c:ext>
            </c:extLst>
          </c:dPt>
          <c:dLbls>
            <c:dLbl>
              <c:idx val="0"/>
              <c:layout>
                <c:manualLayout>
                  <c:x val="-7.2680699533999985E-2"/>
                  <c:y val="-0.19511181422435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CF23B6-E32A-404B-BC3D-8E172B0770CE}" type="CATEGORYNAME">
                      <a:rPr lang="en-US" sz="900" b="0">
                        <a:solidFill>
                          <a:schemeClr val="tx1"/>
                        </a:solidFill>
                      </a:rPr>
                      <a:pPr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D631F03D-4DF2-42D6-8489-A52B03B9008A}" type="PERCENTAGE">
                      <a:rPr lang="en-US" sz="900" b="0" baseline="0">
                        <a:solidFill>
                          <a:schemeClr val="tx1"/>
                        </a:solidFill>
                      </a:rPr>
                      <a:pPr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61510327793987"/>
                      <c:h val="0.246335951423519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F59-46D6-9780-0C0F840C6F3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B452DD-F37C-40AF-BDFF-E1570611CAD2}" type="CATEGORYNAME">
                      <a:rPr lang="en-US" sz="900" b="0">
                        <a:solidFill>
                          <a:schemeClr val="tx1"/>
                        </a:solidFill>
                      </a:rPr>
                      <a:pPr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236200ED-9FF9-4616-92A7-C26759C8DA84}" type="PERCENTAGE">
                      <a:rPr lang="en-US" sz="900" b="0" baseline="0">
                        <a:solidFill>
                          <a:schemeClr val="tx1"/>
                        </a:solidFill>
                      </a:rPr>
                      <a:pPr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59-46D6-9780-0C0F840C6F36}"/>
                </c:ext>
              </c:extLst>
            </c:dLbl>
            <c:dLbl>
              <c:idx val="2"/>
              <c:layout>
                <c:manualLayout>
                  <c:x val="-1.1556752457319205E-2"/>
                  <c:y val="6.43699192271554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80D3B5-0C19-4004-AC2D-2554B075A733}" type="CATEGORYNAME">
                      <a:rPr lang="en-US" sz="900" b="0">
                        <a:solidFill>
                          <a:schemeClr val="tx1"/>
                        </a:solidFill>
                      </a:rPr>
                      <a:pPr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65A8C00E-13B3-4558-B752-1A0F64EFB1B4}" type="PERCENTAGE">
                      <a:rPr lang="en-US" sz="900" b="0" baseline="0">
                        <a:solidFill>
                          <a:schemeClr val="tx1"/>
                        </a:solidFill>
                      </a:rPr>
                      <a:pPr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2619642135582"/>
                      <c:h val="0.238289711520124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59-46D6-9780-0C0F840C6F36}"/>
                </c:ext>
              </c:extLst>
            </c:dLbl>
            <c:dLbl>
              <c:idx val="3"/>
              <c:layout>
                <c:manualLayout>
                  <c:x val="6.073063254699651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198DB8-A33E-4626-9780-7AF7473294A2}" type="CATEGORYNAME">
                      <a:rPr lang="en-US" sz="900" b="1" smtClean="0">
                        <a:solidFill>
                          <a:schemeClr val="tx1"/>
                        </a:solidFill>
                      </a:rPr>
                      <a:pPr algn="l">
                        <a:defRPr sz="9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1" baseline="0" dirty="0">
                        <a:solidFill>
                          <a:schemeClr val="tx1"/>
                        </a:solidFill>
                      </a:rPr>
                      <a:t> </a:t>
                    </a:r>
                    <a:fld id="{B9666F79-82D9-4BFD-983E-43EF48151208}" type="PERCENTAGE">
                      <a:rPr lang="en-US" sz="900" b="1" baseline="0" smtClean="0">
                        <a:solidFill>
                          <a:schemeClr val="tx1"/>
                        </a:solidFill>
                      </a:rPr>
                      <a:pPr algn="l">
                        <a:defRPr sz="9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90272658224417"/>
                      <c:h val="0.22054743575204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59-46D6-9780-0C0F840C6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Sheet3!$D$4:$D$8</c:f>
              <c:strCache>
                <c:ptCount val="4"/>
                <c:pt idx="0">
                  <c:v>Very good</c:v>
                </c:pt>
                <c:pt idx="1">
                  <c:v>Good</c:v>
                </c:pt>
                <c:pt idx="2">
                  <c:v>Average</c:v>
                </c:pt>
                <c:pt idx="3">
                  <c:v>Poor</c:v>
                </c:pt>
              </c:strCache>
            </c:strRef>
          </c:cat>
          <c:val>
            <c:numRef>
              <c:f>Sheet3!$E$4:$E$8</c:f>
              <c:numCache>
                <c:formatCode>General</c:formatCode>
                <c:ptCount val="4"/>
                <c:pt idx="0">
                  <c:v>17</c:v>
                </c:pt>
                <c:pt idx="1">
                  <c:v>14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59-46D6-9780-0C0F840C6F3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09169480779929"/>
          <c:y val="0.2332309512337149"/>
          <c:w val="0.69270934414987906"/>
          <c:h val="0.654847088407332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F0E-4E9A-B9F7-AE20FFF939BC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F0E-4E9A-B9F7-AE20FFF939BC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F0E-4E9A-B9F7-AE20FFF939BC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8F0E-4E9A-B9F7-AE20FFF939BC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F0E-4E9A-B9F7-AE20FFF939BC}"/>
              </c:ext>
            </c:extLst>
          </c:dPt>
          <c:dLbls>
            <c:dLbl>
              <c:idx val="0"/>
              <c:layout>
                <c:manualLayout>
                  <c:x val="-1.4485259002972655E-2"/>
                  <c:y val="0.266299348875308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6465084547537"/>
                      <c:h val="0.15426080191002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0E-4E9A-B9F7-AE20FFF939BC}"/>
                </c:ext>
              </c:extLst>
            </c:dLbl>
            <c:dLbl>
              <c:idx val="1"/>
              <c:layout>
                <c:manualLayout>
                  <c:x val="-2.0263924760001949E-2"/>
                  <c:y val="-0.235712001117740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0E-4E9A-B9F7-AE20FFF939BC}"/>
                </c:ext>
              </c:extLst>
            </c:dLbl>
            <c:dLbl>
              <c:idx val="2"/>
              <c:layout>
                <c:manualLayout>
                  <c:x val="-7.4909020028263759E-2"/>
                  <c:y val="-2.83962142033807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0E-4E9A-B9F7-AE20FFF939BC}"/>
                </c:ext>
              </c:extLst>
            </c:dLbl>
            <c:dLbl>
              <c:idx val="3"/>
              <c:layout>
                <c:manualLayout>
                  <c:x val="2.4755128892354174E-2"/>
                  <c:y val="-6.52357493276094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0E-4E9A-B9F7-AE20FFF939BC}"/>
                </c:ext>
              </c:extLst>
            </c:dLbl>
            <c:dLbl>
              <c:idx val="4"/>
              <c:layout>
                <c:manualLayout>
                  <c:x val="0.21041859558501047"/>
                  <c:y val="-7.39338492379574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0E-4E9A-B9F7-AE20FFF93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Very Good 50%</c:v>
                </c:pt>
                <c:pt idx="1">
                  <c:v>Good 38%</c:v>
                </c:pt>
                <c:pt idx="2">
                  <c:v>Average 6%</c:v>
                </c:pt>
                <c:pt idx="3">
                  <c:v>Poor 3%</c:v>
                </c:pt>
                <c:pt idx="4">
                  <c:v>Very Poor 3%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13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0E-4E9A-B9F7-AE20FFF939B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[Tenant Feedback Results Graphs.xlsx]Sheet3!PivotTable3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Sheet3!$E$3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F3-4317-B5E1-E10C67D594F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F3-4317-B5E1-E10C67D594F7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F3-4317-B5E1-E10C67D594F7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F3-4317-B5E1-E10C67D594F7}"/>
              </c:ext>
            </c:extLst>
          </c:dPt>
          <c:dLbls>
            <c:dLbl>
              <c:idx val="0"/>
              <c:layout>
                <c:manualLayout>
                  <c:x val="-1.9331553541637267E-7"/>
                  <c:y val="0.368080017479672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CF23B6-E32A-404B-BC3D-8E172B0770CE}" type="CATEGORYNAME">
                      <a:rPr lang="en-US" sz="900" b="0" smtClean="0">
                        <a:solidFill>
                          <a:schemeClr val="tx1"/>
                        </a:solidFill>
                      </a:rPr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D631F03D-4DF2-42D6-8489-A52B03B9008A}" type="PERCENTAGE">
                      <a:rPr lang="en-US" sz="900" b="0" baseline="0" smtClean="0">
                        <a:solidFill>
                          <a:schemeClr val="tx1"/>
                        </a:solidFill>
                      </a:rPr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09263293826075"/>
                      <c:h val="0.21091727433814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F3-4317-B5E1-E10C67D594F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B452DD-F37C-40AF-BDFF-E1570611CAD2}" type="CATEGORYNAME">
                      <a:rPr lang="en-US" sz="900" b="0" smtClean="0">
                        <a:solidFill>
                          <a:schemeClr val="tx1"/>
                        </a:solidFill>
                      </a:rPr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236200ED-9FF9-4616-92A7-C26759C8DA84}" type="PERCENTAGE">
                      <a:rPr lang="en-US" sz="900" b="0" baseline="0" smtClean="0">
                        <a:solidFill>
                          <a:schemeClr val="tx1"/>
                        </a:solidFill>
                      </a:rPr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9237737512296"/>
                      <c:h val="0.18452659976931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F3-4317-B5E1-E10C67D594F7}"/>
                </c:ext>
              </c:extLst>
            </c:dLbl>
            <c:dLbl>
              <c:idx val="2"/>
              <c:layout>
                <c:manualLayout>
                  <c:x val="-1.9640858398303485E-2"/>
                  <c:y val="9.88094242405970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80D3B5-0C19-4004-AC2D-2554B075A733}" type="CATEGORYNAME">
                      <a:rPr lang="en-US" sz="900" b="0" smtClean="0">
                        <a:solidFill>
                          <a:schemeClr val="tx1"/>
                        </a:solidFill>
                      </a:rPr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0" dirty="0">
                        <a:solidFill>
                          <a:schemeClr val="tx1"/>
                        </a:solidFill>
                      </a:rPr>
                      <a:t> </a:t>
                    </a:r>
                    <a:fld id="{65A8C00E-13B3-4558-B752-1A0F64EFB1B4}" type="PERCENTAGE">
                      <a:rPr lang="en-US" sz="900" b="0" baseline="0" smtClean="0">
                        <a:solidFill>
                          <a:schemeClr val="tx1"/>
                        </a:solidFill>
                      </a:rPr>
                      <a:pPr algn="l">
                        <a:defRPr sz="900" b="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69565368681723"/>
                      <c:h val="0.225697193202897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4F3-4317-B5E1-E10C67D594F7}"/>
                </c:ext>
              </c:extLst>
            </c:dLbl>
            <c:dLbl>
              <c:idx val="3"/>
              <c:layout>
                <c:manualLayout>
                  <c:x val="8.8383862792365583E-2"/>
                  <c:y val="8.234118686716411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198DB8-A33E-4626-9780-7AF7473294A2}" type="CATEGORYNAME">
                      <a:rPr lang="en-US" sz="900" b="1" smtClean="0">
                        <a:solidFill>
                          <a:schemeClr val="tx1"/>
                        </a:solidFill>
                      </a:rPr>
                      <a:pPr algn="l">
                        <a:defRPr sz="9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sz="900" b="1" baseline="0" dirty="0">
                        <a:solidFill>
                          <a:schemeClr val="tx1"/>
                        </a:solidFill>
                      </a:rPr>
                      <a:t> </a:t>
                    </a:r>
                    <a:fld id="{B9666F79-82D9-4BFD-983E-43EF48151208}" type="PERCENTAGE">
                      <a:rPr lang="en-US" sz="900" b="1" baseline="0" smtClean="0">
                        <a:solidFill>
                          <a:schemeClr val="tx1"/>
                        </a:solidFill>
                      </a:rPr>
                      <a:pPr algn="l">
                        <a:defRPr sz="9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9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11851982160843"/>
                      <c:h val="0.159824243709165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4F3-4317-B5E1-E10C67D594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Sheet3!$D$4:$D$8</c:f>
              <c:strCache>
                <c:ptCount val="4"/>
                <c:pt idx="0">
                  <c:v>Very good</c:v>
                </c:pt>
                <c:pt idx="1">
                  <c:v>Good</c:v>
                </c:pt>
                <c:pt idx="2">
                  <c:v>Average</c:v>
                </c:pt>
                <c:pt idx="3">
                  <c:v>Poor</c:v>
                </c:pt>
              </c:strCache>
            </c:strRef>
          </c:cat>
          <c:val>
            <c:numRef>
              <c:f>Sheet3!$E$4:$E$8</c:f>
              <c:numCache>
                <c:formatCode>General</c:formatCode>
                <c:ptCount val="4"/>
                <c:pt idx="0">
                  <c:v>17</c:v>
                </c:pt>
                <c:pt idx="1">
                  <c:v>14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F3-4317-B5E1-E10C67D594F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09169480779929"/>
          <c:y val="0.2332309512337149"/>
          <c:w val="0.69270934414987906"/>
          <c:h val="0.654847088407332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BD5-46C1-B93B-0FB324DB52EC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BD5-46C1-B93B-0FB324DB52EC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BD5-46C1-B93B-0FB324DB52EC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BD5-46C1-B93B-0FB324DB52EC}"/>
              </c:ext>
            </c:extLst>
          </c:dPt>
          <c:dLbls>
            <c:dLbl>
              <c:idx val="0"/>
              <c:layout>
                <c:manualLayout>
                  <c:x val="-4.5832074460309862E-3"/>
                  <c:y val="0.261950298920134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6465084547537"/>
                      <c:h val="0.15426080191002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D5-46C1-B93B-0FB324DB52EC}"/>
                </c:ext>
              </c:extLst>
            </c:dLbl>
            <c:dLbl>
              <c:idx val="1"/>
              <c:layout>
                <c:manualLayout>
                  <c:x val="-2.0263924760001949E-2"/>
                  <c:y val="-0.235712001117740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5-46C1-B93B-0FB324DB52EC}"/>
                </c:ext>
              </c:extLst>
            </c:dLbl>
            <c:dLbl>
              <c:idx val="2"/>
              <c:layout>
                <c:manualLayout>
                  <c:x val="-7.4909020028263759E-2"/>
                  <c:y val="-2.83962142033807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5-46C1-B93B-0FB324DB52EC}"/>
                </c:ext>
              </c:extLst>
            </c:dLbl>
            <c:dLbl>
              <c:idx val="3"/>
              <c:layout>
                <c:manualLayout>
                  <c:x val="2.4755128892354174E-2"/>
                  <c:y val="-6.52357493276094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D5-46C1-B93B-0FB324DB5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Very Good 55%</c:v>
                </c:pt>
                <c:pt idx="1">
                  <c:v>Good 30%</c:v>
                </c:pt>
                <c:pt idx="2">
                  <c:v>Average 12%</c:v>
                </c:pt>
                <c:pt idx="3">
                  <c:v>Poor 3%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13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D5-46C1-B93B-0FB324DB52E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86EE-A91B-4B09-A8D1-0656A1294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4F85E-A445-46B5-86C1-9954F1C44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43CCD-A247-4405-8BF0-20DAE699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262-8D72-4260-BFE0-F17C7F8B5E7B}" type="datetimeFigureOut">
              <a:rPr lang="en-NZ" smtClean="0"/>
              <a:t>1/03/2023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ABC01-8DCF-4A85-A216-F4FDDEA7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1841C-5690-493D-9B80-29432B0D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F8E9-1C68-4A04-B3D3-498DF16B809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979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CED2-D160-4A63-ACE5-4DFBD892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BF96B-EC66-40F6-B237-2FEA00CCE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392B6-92A5-4D31-A1DE-AD3E6CF2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262-8D72-4260-BFE0-F17C7F8B5E7B}" type="datetimeFigureOut">
              <a:rPr lang="en-NZ" smtClean="0"/>
              <a:t>1/03/2023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DAEE0-8067-43CF-BF93-677C1F59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489D4-C367-4E5A-AC5D-ED404B50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F8E9-1C68-4A04-B3D3-498DF16B809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392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CC15CF-5A82-41D7-91B3-427B0767D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46928-A331-4E98-966A-6091C7752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BD099-35DC-455B-9CEA-A68AF135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262-8D72-4260-BFE0-F17C7F8B5E7B}" type="datetimeFigureOut">
              <a:rPr lang="en-NZ" smtClean="0"/>
              <a:t>1/03/2023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0BA52-52C8-4E8D-A644-950CE1AC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7955-B6DB-4584-AC01-920B49B0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F8E9-1C68-4A04-B3D3-498DF16B809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43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E3798-CAE1-44E0-AE66-846E5017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C4E83-B614-4CB4-AC5A-136E3739A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6A9C5-6E64-427C-9373-BA4C8AE9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262-8D72-4260-BFE0-F17C7F8B5E7B}" type="datetimeFigureOut">
              <a:rPr lang="en-NZ" smtClean="0"/>
              <a:t>1/03/2023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0C129-B9D0-444E-A138-9FB78E28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93205-442D-49A1-9064-4B967ACC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F8E9-1C68-4A04-B3D3-498DF16B809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093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1607A-7ADB-44AB-86A5-FFF8DB34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5D3D4-F725-4733-B113-ADC270BA7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73808-C75C-4FAB-AF48-56263456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262-8D72-4260-BFE0-F17C7F8B5E7B}" type="datetimeFigureOut">
              <a:rPr lang="en-NZ" smtClean="0"/>
              <a:t>1/03/2023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91E68-6BDB-465A-9200-D9973E93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9676A-DDC1-41C0-A759-530FDDD9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F8E9-1C68-4A04-B3D3-498DF16B809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545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645BE-0516-4AE8-9FB9-38B0A610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73A62-A63B-475F-A023-5CA8D9467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06E58-72E6-4803-B0BA-D70ED2134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B730C-06C3-4994-80D4-D398AA72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262-8D72-4260-BFE0-F17C7F8B5E7B}" type="datetimeFigureOut">
              <a:rPr lang="en-NZ" smtClean="0"/>
              <a:t>1/03/2023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5747D-86A3-45E3-9D3E-A6D600CF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943DE-AC19-412B-B9CD-779E2FD2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F8E9-1C68-4A04-B3D3-498DF16B809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74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43A3-8560-4F81-BFFF-7E1F554A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DAFC7-C6FE-406C-A89C-D034E2146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E766F-2AB3-4DC2-9BDE-C3523C72E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D8AD3-47E8-4F72-AA82-701B4268A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CFE17-4468-4BCE-92FB-0363ADCE0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B7AD6E-1446-4DED-AE3C-E83C5660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262-8D72-4260-BFE0-F17C7F8B5E7B}" type="datetimeFigureOut">
              <a:rPr lang="en-NZ" smtClean="0"/>
              <a:t>1/03/2023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D4BA8-E713-4EDD-9E10-86C18F87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A70F78-B895-446C-88DA-898BEDED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F8E9-1C68-4A04-B3D3-498DF16B809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370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D492-9C50-47D0-9CE1-04F0FB13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6D14ED-5342-4771-867F-D2920B46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262-8D72-4260-BFE0-F17C7F8B5E7B}" type="datetimeFigureOut">
              <a:rPr lang="en-NZ" smtClean="0"/>
              <a:t>1/03/2023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8B153-75AF-497E-8F2D-4A30862C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821A9-3C0A-4BE5-9E3B-B257B5B8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F8E9-1C68-4A04-B3D3-498DF16B809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218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BE271-AA03-4EFC-8586-5D385E82D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262-8D72-4260-BFE0-F17C7F8B5E7B}" type="datetimeFigureOut">
              <a:rPr lang="en-NZ" smtClean="0"/>
              <a:t>1/03/2023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23D30-424C-4358-9D25-2C80504E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1EC6F-7010-46D3-B70B-6F32F1EE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F8E9-1C68-4A04-B3D3-498DF16B809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907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4714-CD75-478B-B889-8330DA2D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BF407-B60B-454E-AC3C-44FA1FFEC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5B492-3EE9-41FB-8A2C-B6E0B9830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96836-247E-438D-A3C9-60C1F78A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262-8D72-4260-BFE0-F17C7F8B5E7B}" type="datetimeFigureOut">
              <a:rPr lang="en-NZ" smtClean="0"/>
              <a:t>1/03/2023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FA1C2-82DA-4A26-A723-45AC59E2E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259D5-84BF-47B9-90D6-D2458732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F8E9-1C68-4A04-B3D3-498DF16B809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189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418B-CDBD-41B0-B839-1A77017E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586C0-FA15-43CB-A75C-91EEE5823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97577-8E75-4DD6-9624-C02C501E4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A49C2-BA97-4801-BFFD-4A7F1F3A4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F262-8D72-4260-BFE0-F17C7F8B5E7B}" type="datetimeFigureOut">
              <a:rPr lang="en-NZ" smtClean="0"/>
              <a:t>1/03/2023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18CDC-D11C-429C-9942-CA8CE847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A8DF0-4CD2-444F-826A-60530A1D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F8E9-1C68-4A04-B3D3-498DF16B809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966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223E0-C1C3-4232-B750-EA36D3D7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8F1FB-3837-4A3E-8551-8AAE3C430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50335-4348-4E02-AD73-C51D015A9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AF262-8D72-4260-BFE0-F17C7F8B5E7B}" type="datetimeFigureOut">
              <a:rPr lang="en-NZ" smtClean="0"/>
              <a:t>1/03/2023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911AA-4A24-4943-A348-E2C11B754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09CAE-4A94-420A-A950-1123DFC0D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6F8E9-1C68-4A04-B3D3-498DF16B809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673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row of houses&#10;&#10;Description automatically generated with low confidence">
            <a:extLst>
              <a:ext uri="{FF2B5EF4-FFF2-40B4-BE49-F238E27FC236}">
                <a16:creationId xmlns:a16="http://schemas.microsoft.com/office/drawing/2014/main" id="{C0A4BB2D-A0BF-40C0-9C58-29D2E1CBA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" y="1226835"/>
            <a:ext cx="12187648" cy="5337349"/>
          </a:xfrm>
          <a:prstGeom prst="rect">
            <a:avLst/>
          </a:prstGeom>
        </p:spPr>
      </p:pic>
      <p:pic>
        <p:nvPicPr>
          <p:cNvPr id="8" name="Picture 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745D3E33-0D30-4F8A-A6FB-08CA6846C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92" y="307326"/>
            <a:ext cx="2475128" cy="7719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5679583"/>
            <a:ext cx="12192000" cy="117841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C386DC-CD54-4023-942B-FEC2B1F15688}"/>
              </a:ext>
            </a:extLst>
          </p:cNvPr>
          <p:cNvSpPr txBox="1"/>
          <p:nvPr/>
        </p:nvSpPr>
        <p:spPr>
          <a:xfrm>
            <a:off x="1369014" y="5949033"/>
            <a:ext cx="92100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rgbClr val="C7E996"/>
                </a:solidFill>
                <a:effectLst/>
                <a:latin typeface="proxima-nova"/>
              </a:rPr>
              <a:t>"Ko </a:t>
            </a:r>
            <a:r>
              <a:rPr lang="en-US" sz="1600" b="0" i="0" dirty="0" err="1">
                <a:solidFill>
                  <a:srgbClr val="C7E996"/>
                </a:solidFill>
                <a:effectLst/>
                <a:latin typeface="proxima-nova"/>
              </a:rPr>
              <a:t>te</a:t>
            </a:r>
            <a:r>
              <a:rPr lang="en-US" sz="1600" b="0" i="0" dirty="0">
                <a:solidFill>
                  <a:srgbClr val="C7E996"/>
                </a:solidFill>
                <a:effectLst/>
                <a:latin typeface="proxima-nova"/>
              </a:rPr>
              <a:t> </a:t>
            </a:r>
            <a:r>
              <a:rPr lang="en-US" sz="1600" b="0" i="0" dirty="0" err="1">
                <a:solidFill>
                  <a:srgbClr val="C7E996"/>
                </a:solidFill>
                <a:effectLst/>
                <a:latin typeface="proxima-nova"/>
              </a:rPr>
              <a:t>whakaora</a:t>
            </a:r>
            <a:r>
              <a:rPr lang="en-US" sz="1600" b="0" i="0" dirty="0">
                <a:solidFill>
                  <a:srgbClr val="C7E996"/>
                </a:solidFill>
                <a:effectLst/>
                <a:latin typeface="proxima-nova"/>
              </a:rPr>
              <a:t>, he </a:t>
            </a:r>
            <a:r>
              <a:rPr lang="en-US" sz="1600" b="0" i="0" dirty="0" err="1">
                <a:solidFill>
                  <a:srgbClr val="C7E996"/>
                </a:solidFill>
                <a:effectLst/>
                <a:latin typeface="proxima-nova"/>
              </a:rPr>
              <a:t>hīkoi</a:t>
            </a:r>
            <a:r>
              <a:rPr lang="en-US" sz="1600" b="0" i="0" dirty="0">
                <a:solidFill>
                  <a:srgbClr val="C7E996"/>
                </a:solidFill>
                <a:effectLst/>
                <a:latin typeface="proxima-nova"/>
              </a:rPr>
              <a:t> </a:t>
            </a:r>
            <a:r>
              <a:rPr lang="en-US" sz="1600" b="0" i="0" dirty="0" err="1">
                <a:solidFill>
                  <a:srgbClr val="C7E996"/>
                </a:solidFill>
                <a:effectLst/>
                <a:latin typeface="proxima-nova"/>
              </a:rPr>
              <a:t>whakāmarama</a:t>
            </a:r>
            <a:r>
              <a:rPr lang="en-US" sz="1600" b="0" i="0" dirty="0">
                <a:solidFill>
                  <a:srgbClr val="C7E996"/>
                </a:solidFill>
                <a:effectLst/>
                <a:latin typeface="proxima-nova"/>
              </a:rPr>
              <a:t>. </a:t>
            </a:r>
            <a:r>
              <a:rPr lang="en-US" sz="1600" b="0" i="0" dirty="0" err="1">
                <a:solidFill>
                  <a:srgbClr val="C7E996"/>
                </a:solidFill>
                <a:effectLst/>
                <a:latin typeface="proxima-nova"/>
              </a:rPr>
              <a:t>Māna</a:t>
            </a:r>
            <a:r>
              <a:rPr lang="en-US" sz="1600" b="0" i="0" dirty="0">
                <a:solidFill>
                  <a:srgbClr val="C7E996"/>
                </a:solidFill>
                <a:effectLst/>
                <a:latin typeface="proxima-nova"/>
              </a:rPr>
              <a:t> </a:t>
            </a:r>
            <a:r>
              <a:rPr lang="en-US" sz="1600" b="0" i="0" dirty="0" err="1">
                <a:solidFill>
                  <a:srgbClr val="C7E996"/>
                </a:solidFill>
                <a:effectLst/>
                <a:latin typeface="proxima-nova"/>
              </a:rPr>
              <a:t>anō</a:t>
            </a:r>
            <a:r>
              <a:rPr lang="en-US" sz="1600" b="0" i="0" dirty="0">
                <a:solidFill>
                  <a:srgbClr val="C7E996"/>
                </a:solidFill>
                <a:effectLst/>
                <a:latin typeface="proxima-nova"/>
              </a:rPr>
              <a:t> </a:t>
            </a:r>
            <a:r>
              <a:rPr lang="en-US" sz="1600" b="0" i="0" dirty="0" err="1">
                <a:solidFill>
                  <a:srgbClr val="C7E996"/>
                </a:solidFill>
                <a:effectLst/>
                <a:latin typeface="proxima-nova"/>
              </a:rPr>
              <a:t>tōna</a:t>
            </a:r>
            <a:r>
              <a:rPr lang="en-US" sz="1600" b="0" i="0" dirty="0">
                <a:solidFill>
                  <a:srgbClr val="C7E996"/>
                </a:solidFill>
                <a:effectLst/>
                <a:latin typeface="proxima-nova"/>
              </a:rPr>
              <a:t> </a:t>
            </a:r>
            <a:r>
              <a:rPr lang="en-US" sz="1600" b="0" i="0" dirty="0" err="1">
                <a:solidFill>
                  <a:srgbClr val="C7E996"/>
                </a:solidFill>
                <a:effectLst/>
                <a:latin typeface="proxima-nova"/>
              </a:rPr>
              <a:t>ake</a:t>
            </a:r>
            <a:r>
              <a:rPr lang="en-US" sz="1600" b="0" i="0" dirty="0">
                <a:solidFill>
                  <a:srgbClr val="C7E996"/>
                </a:solidFill>
                <a:effectLst/>
                <a:latin typeface="proxima-nova"/>
              </a:rPr>
              <a:t> </a:t>
            </a:r>
            <a:r>
              <a:rPr lang="en-US" sz="1600" b="0" i="0" dirty="0" err="1">
                <a:solidFill>
                  <a:srgbClr val="C7E996"/>
                </a:solidFill>
                <a:effectLst/>
                <a:latin typeface="proxima-nova"/>
              </a:rPr>
              <a:t>ara</a:t>
            </a:r>
            <a:r>
              <a:rPr lang="en-US" sz="1600" b="0" i="0" dirty="0">
                <a:solidFill>
                  <a:srgbClr val="C7E996"/>
                </a:solidFill>
                <a:effectLst/>
                <a:latin typeface="proxima-nova"/>
              </a:rPr>
              <a:t> </a:t>
            </a:r>
            <a:r>
              <a:rPr lang="en-US" sz="1600" b="0" i="0" dirty="0" err="1">
                <a:solidFill>
                  <a:srgbClr val="C7E996"/>
                </a:solidFill>
                <a:effectLst/>
                <a:latin typeface="proxima-nova"/>
              </a:rPr>
              <a:t>whakaora</a:t>
            </a:r>
            <a:r>
              <a:rPr lang="en-US" sz="1600" b="0" i="0" dirty="0">
                <a:solidFill>
                  <a:srgbClr val="C7E996"/>
                </a:solidFill>
                <a:effectLst/>
                <a:latin typeface="proxima-nova"/>
              </a:rPr>
              <a:t> e </a:t>
            </a:r>
            <a:r>
              <a:rPr lang="en-US" sz="1600" b="0" i="0" dirty="0" err="1">
                <a:solidFill>
                  <a:srgbClr val="C7E996"/>
                </a:solidFill>
                <a:effectLst/>
                <a:latin typeface="proxima-nova"/>
              </a:rPr>
              <a:t>whakarau</a:t>
            </a:r>
            <a:r>
              <a:rPr lang="en-US" sz="1600" b="0" i="0" dirty="0">
                <a:solidFill>
                  <a:srgbClr val="C7E996"/>
                </a:solidFill>
                <a:effectLst/>
                <a:latin typeface="proxima-nova"/>
              </a:rPr>
              <a:t>"</a:t>
            </a:r>
          </a:p>
          <a:p>
            <a:pPr algn="ctr"/>
            <a:r>
              <a:rPr lang="en-US" sz="1600" b="0" i="0" dirty="0">
                <a:solidFill>
                  <a:srgbClr val="FFFFFF"/>
                </a:solidFill>
                <a:effectLst/>
                <a:latin typeface="proxima-nova"/>
              </a:rPr>
              <a:t>"A journey of discovery where an individual leads their own unique process of moving forwards"</a:t>
            </a:r>
          </a:p>
          <a:p>
            <a:endParaRPr lang="en-NZ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22CEB9-A214-38FB-0AD1-332F3D21FD11}"/>
              </a:ext>
            </a:extLst>
          </p:cNvPr>
          <p:cNvGrpSpPr/>
          <p:nvPr/>
        </p:nvGrpSpPr>
        <p:grpSpPr>
          <a:xfrm>
            <a:off x="9194800" y="1521962"/>
            <a:ext cx="2692400" cy="3862495"/>
            <a:chOff x="9499600" y="-10162"/>
            <a:chExt cx="2692400" cy="38624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9D8FE6-AD18-AC35-A9D1-296D2AC68BEF}"/>
                </a:ext>
              </a:extLst>
            </p:cNvPr>
            <p:cNvSpPr/>
            <p:nvPr/>
          </p:nvSpPr>
          <p:spPr>
            <a:xfrm>
              <a:off x="9499600" y="-10162"/>
              <a:ext cx="2692400" cy="3862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765F72-6DE8-4564-BBC3-628529989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8574" y="236461"/>
              <a:ext cx="1369110" cy="943812"/>
            </a:xfrm>
            <a:prstGeom prst="rect">
              <a:avLst/>
            </a:prstGeom>
          </p:spPr>
        </p:pic>
        <p:pic>
          <p:nvPicPr>
            <p:cNvPr id="7" name="Picture 6" descr="A picture containing icon">
              <a:extLst>
                <a:ext uri="{FF2B5EF4-FFF2-40B4-BE49-F238E27FC236}">
                  <a16:creationId xmlns:a16="http://schemas.microsoft.com/office/drawing/2014/main" id="{E1BBE620-299E-9D21-4F25-92132890B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1" t="11781" r="21588" b="12280"/>
            <a:stretch/>
          </p:blipFill>
          <p:spPr>
            <a:xfrm>
              <a:off x="9681633" y="1374506"/>
              <a:ext cx="2328333" cy="2283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67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C79A-317B-4A2D-9385-04C8156B4A23}"/>
              </a:ext>
            </a:extLst>
          </p:cNvPr>
          <p:cNvSpPr txBox="1"/>
          <p:nvPr/>
        </p:nvSpPr>
        <p:spPr>
          <a:xfrm>
            <a:off x="707483" y="1450392"/>
            <a:ext cx="288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u="sng" dirty="0">
                <a:solidFill>
                  <a:schemeClr val="accent1">
                    <a:lumMod val="75000"/>
                  </a:schemeClr>
                </a:solidFill>
              </a:rPr>
              <a:t>Property - </a:t>
            </a:r>
            <a:r>
              <a:rPr lang="en-NZ" sz="2800" b="1" u="sng" dirty="0">
                <a:solidFill>
                  <a:schemeClr val="accent2">
                    <a:lumMod val="75000"/>
                  </a:schemeClr>
                </a:solidFill>
              </a:rPr>
              <a:t>Interior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2DB2A-46E7-4D45-811B-53E094C06E6E}"/>
              </a:ext>
            </a:extLst>
          </p:cNvPr>
          <p:cNvSpPr txBox="1"/>
          <p:nvPr/>
        </p:nvSpPr>
        <p:spPr>
          <a:xfrm>
            <a:off x="723113" y="2184909"/>
            <a:ext cx="4171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you rate the condition of the 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interior of your property?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44BFAC-CDD1-4C9F-B532-7E6B993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7EB5531-12EE-43E8-B9C7-C5E13F3BF3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558014"/>
              </p:ext>
            </p:extLst>
          </p:nvPr>
        </p:nvGraphicFramePr>
        <p:xfrm>
          <a:off x="9518573" y="1146912"/>
          <a:ext cx="2280667" cy="156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D91D45-A425-22B6-A8B8-0F4626569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21503"/>
              </p:ext>
            </p:extLst>
          </p:nvPr>
        </p:nvGraphicFramePr>
        <p:xfrm>
          <a:off x="9694029" y="2701907"/>
          <a:ext cx="1808982" cy="99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4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601439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24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13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1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   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38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F07D19-C2AF-D1DD-0914-4419541FE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28660"/>
              </p:ext>
            </p:extLst>
          </p:nvPr>
        </p:nvGraphicFramePr>
        <p:xfrm>
          <a:off x="822562" y="3092025"/>
          <a:ext cx="3115257" cy="136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51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1035744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22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9  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4  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   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      15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3DBC4A-F6D0-7D76-DF9B-EA4BA6008F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942478"/>
              </p:ext>
            </p:extLst>
          </p:nvPr>
        </p:nvGraphicFramePr>
        <p:xfrm>
          <a:off x="4267550" y="2184827"/>
          <a:ext cx="5130250" cy="29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209CF57-910E-1CBB-7473-553ACB3BEF6C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74C3C-AB8D-4DD6-672C-78559BBCA195}"/>
              </a:ext>
            </a:extLst>
          </p:cNvPr>
          <p:cNvSpPr txBox="1"/>
          <p:nvPr/>
        </p:nvSpPr>
        <p:spPr>
          <a:xfrm>
            <a:off x="723113" y="4942977"/>
            <a:ext cx="85926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89% of the responses to this question were either very good or good.</a:t>
            </a:r>
          </a:p>
          <a:p>
            <a:endParaRPr lang="en-U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Comment </a:t>
            </a:r>
            <a:r>
              <a:rPr lang="en-U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Comcare have provided a very new interior”</a:t>
            </a:r>
            <a:endParaRPr lang="en-NZ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2B919D-B745-C3A8-36FA-1CA2708FE462}"/>
              </a:ext>
            </a:extLst>
          </p:cNvPr>
          <p:cNvSpPr txBox="1"/>
          <p:nvPr/>
        </p:nvSpPr>
        <p:spPr>
          <a:xfrm>
            <a:off x="9653196" y="3818759"/>
            <a:ext cx="184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92% of the responses were good and very good.  </a:t>
            </a:r>
          </a:p>
        </p:txBody>
      </p:sp>
    </p:spTree>
    <p:extLst>
      <p:ext uri="{BB962C8B-B14F-4D97-AF65-F5344CB8AC3E}">
        <p14:creationId xmlns:p14="http://schemas.microsoft.com/office/powerpoint/2010/main" val="246315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C79A-317B-4A2D-9385-04C8156B4A23}"/>
              </a:ext>
            </a:extLst>
          </p:cNvPr>
          <p:cNvSpPr txBox="1"/>
          <p:nvPr/>
        </p:nvSpPr>
        <p:spPr>
          <a:xfrm>
            <a:off x="707483" y="1290909"/>
            <a:ext cx="2941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u="sng" dirty="0">
                <a:solidFill>
                  <a:schemeClr val="accent1">
                    <a:lumMod val="75000"/>
                  </a:schemeClr>
                </a:solidFill>
              </a:rPr>
              <a:t>Property - </a:t>
            </a:r>
            <a:r>
              <a:rPr lang="en-NZ" sz="2800" b="1" u="sng" dirty="0">
                <a:solidFill>
                  <a:schemeClr val="accent2">
                    <a:lumMod val="75000"/>
                  </a:schemeClr>
                </a:solidFill>
              </a:rPr>
              <a:t>Exterior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2DB2A-46E7-4D45-811B-53E094C06E6E}"/>
              </a:ext>
            </a:extLst>
          </p:cNvPr>
          <p:cNvSpPr txBox="1"/>
          <p:nvPr/>
        </p:nvSpPr>
        <p:spPr>
          <a:xfrm>
            <a:off x="723113" y="1947736"/>
            <a:ext cx="4171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you rate the condition of the 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exterior of your property?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44BFAC-CDD1-4C9F-B532-7E6B993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3C2B69B-C997-42FA-B293-8B30A9DD6F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535803"/>
              </p:ext>
            </p:extLst>
          </p:nvPr>
        </p:nvGraphicFramePr>
        <p:xfrm>
          <a:off x="9498555" y="1125463"/>
          <a:ext cx="1985962" cy="159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EE8A4C-A0A6-6F5D-9509-4D62AAFCE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894900"/>
              </p:ext>
            </p:extLst>
          </p:nvPr>
        </p:nvGraphicFramePr>
        <p:xfrm>
          <a:off x="9675535" y="2780314"/>
          <a:ext cx="1808982" cy="99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4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601439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22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13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5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   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73A5C0D-C583-9FD1-58C0-DD13D7E1A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703235"/>
              </p:ext>
            </p:extLst>
          </p:nvPr>
        </p:nvGraphicFramePr>
        <p:xfrm>
          <a:off x="822562" y="2777455"/>
          <a:ext cx="3115257" cy="2045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51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1035744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18 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12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 1  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Poor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 1 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10348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Poor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 1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42028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   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        33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256E9D1-CE9E-1D37-6297-B62D3E33D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829879"/>
              </p:ext>
            </p:extLst>
          </p:nvPr>
        </p:nvGraphicFramePr>
        <p:xfrm>
          <a:off x="4250799" y="2145317"/>
          <a:ext cx="5130250" cy="29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022453C-C9C2-83F4-6956-8E1EF288F590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B58FC-2DD2-7180-D9C9-B20EEE842A35}"/>
              </a:ext>
            </a:extLst>
          </p:cNvPr>
          <p:cNvSpPr txBox="1"/>
          <p:nvPr/>
        </p:nvSpPr>
        <p:spPr>
          <a:xfrm>
            <a:off x="766954" y="5089655"/>
            <a:ext cx="9120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91% of the responses to this question were either very good or good.</a:t>
            </a:r>
            <a:b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One very poor complained about driveway that flooded every time it rained. The problem has now been resolved.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2777A-98EC-CE87-4644-73550E28870B}"/>
              </a:ext>
            </a:extLst>
          </p:cNvPr>
          <p:cNvSpPr txBox="1"/>
          <p:nvPr/>
        </p:nvSpPr>
        <p:spPr>
          <a:xfrm>
            <a:off x="9653196" y="3818759"/>
            <a:ext cx="184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87% of the responses were good and very good.  </a:t>
            </a:r>
          </a:p>
        </p:txBody>
      </p:sp>
    </p:spTree>
    <p:extLst>
      <p:ext uri="{BB962C8B-B14F-4D97-AF65-F5344CB8AC3E}">
        <p14:creationId xmlns:p14="http://schemas.microsoft.com/office/powerpoint/2010/main" val="198732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C79A-317B-4A2D-9385-04C8156B4A23}"/>
              </a:ext>
            </a:extLst>
          </p:cNvPr>
          <p:cNvSpPr txBox="1"/>
          <p:nvPr/>
        </p:nvSpPr>
        <p:spPr>
          <a:xfrm>
            <a:off x="707483" y="1450392"/>
            <a:ext cx="2689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u="sng" dirty="0">
                <a:solidFill>
                  <a:schemeClr val="accent1">
                    <a:lumMod val="75000"/>
                  </a:schemeClr>
                </a:solidFill>
              </a:rPr>
              <a:t>Property - </a:t>
            </a:r>
            <a:r>
              <a:rPr lang="en-NZ" sz="2800" b="1" u="sng" dirty="0"/>
              <a:t>Safety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2DB2A-46E7-4D45-811B-53E094C06E6E}"/>
              </a:ext>
            </a:extLst>
          </p:cNvPr>
          <p:cNvSpPr txBox="1"/>
          <p:nvPr/>
        </p:nvSpPr>
        <p:spPr>
          <a:xfrm>
            <a:off x="723113" y="2168702"/>
            <a:ext cx="4928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your property / complex how do you rate 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safety?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44BFAC-CDD1-4C9F-B532-7E6B993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B4287E2-2A15-4275-A604-DF9B4ABE8C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133057"/>
              </p:ext>
            </p:extLst>
          </p:nvPr>
        </p:nvGraphicFramePr>
        <p:xfrm>
          <a:off x="9253728" y="1002090"/>
          <a:ext cx="2689583" cy="1744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512A93-680E-7072-DA11-688DEF157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14083"/>
              </p:ext>
            </p:extLst>
          </p:nvPr>
        </p:nvGraphicFramePr>
        <p:xfrm>
          <a:off x="9694029" y="2738858"/>
          <a:ext cx="1808982" cy="99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4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601439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19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15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6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   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CFA9815-D09A-FE77-5654-BDA7F69AD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522268"/>
              </p:ext>
            </p:extLst>
          </p:nvPr>
        </p:nvGraphicFramePr>
        <p:xfrm>
          <a:off x="822562" y="3092025"/>
          <a:ext cx="3115257" cy="136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51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1035744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21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9   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4 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34</a:t>
                      </a:r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  </a:t>
                      </a:r>
                      <a:endParaRPr lang="en-NZ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C84D98F-70CF-018D-6BD8-953D8C214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038128"/>
              </p:ext>
            </p:extLst>
          </p:nvPr>
        </p:nvGraphicFramePr>
        <p:xfrm>
          <a:off x="4223674" y="2221629"/>
          <a:ext cx="5130250" cy="29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AAB7F0-3BAA-61F9-7611-E0CF3C27DC04}"/>
              </a:ext>
            </a:extLst>
          </p:cNvPr>
          <p:cNvSpPr txBox="1"/>
          <p:nvPr/>
        </p:nvSpPr>
        <p:spPr>
          <a:xfrm>
            <a:off x="9694029" y="3813623"/>
            <a:ext cx="184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85% of the responses were good and very good.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477D9-6ECA-7EF4-D2EC-090DE6D7BDB5}"/>
              </a:ext>
            </a:extLst>
          </p:cNvPr>
          <p:cNvSpPr txBox="1"/>
          <p:nvPr/>
        </p:nvSpPr>
        <p:spPr>
          <a:xfrm>
            <a:off x="766954" y="5064603"/>
            <a:ext cx="9120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88% of the responses to this question were either very good or good.</a:t>
            </a:r>
            <a:b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Comment : “Comcare are very aware and attentive of the safety of my home”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1D046F-2491-FDD4-D584-6141D4EB0C5C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96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C79A-317B-4A2D-9385-04C8156B4A23}"/>
              </a:ext>
            </a:extLst>
          </p:cNvPr>
          <p:cNvSpPr txBox="1"/>
          <p:nvPr/>
        </p:nvSpPr>
        <p:spPr>
          <a:xfrm>
            <a:off x="707483" y="1318869"/>
            <a:ext cx="426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u="sng" dirty="0">
                <a:solidFill>
                  <a:schemeClr val="accent1">
                    <a:lumMod val="75000"/>
                  </a:schemeClr>
                </a:solidFill>
              </a:rPr>
              <a:t>Property - </a:t>
            </a:r>
            <a:r>
              <a:rPr lang="en-NZ" sz="2800" b="1" u="sng" dirty="0"/>
              <a:t>Communal areas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2DB2A-46E7-4D45-811B-53E094C06E6E}"/>
              </a:ext>
            </a:extLst>
          </p:cNvPr>
          <p:cNvSpPr txBox="1"/>
          <p:nvPr/>
        </p:nvSpPr>
        <p:spPr>
          <a:xfrm>
            <a:off x="707483" y="1930173"/>
            <a:ext cx="5277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your property /complex how do you rate the 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communal areas?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44BFAC-CDD1-4C9F-B532-7E6B993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46D4ECF-0215-44C8-A0D4-06927E0DDB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721416"/>
              </p:ext>
            </p:extLst>
          </p:nvPr>
        </p:nvGraphicFramePr>
        <p:xfrm>
          <a:off x="9158289" y="980938"/>
          <a:ext cx="2661324" cy="168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6E1057-FC45-0AD9-889B-EFD9F2CF5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098133"/>
              </p:ext>
            </p:extLst>
          </p:nvPr>
        </p:nvGraphicFramePr>
        <p:xfrm>
          <a:off x="9694029" y="2666694"/>
          <a:ext cx="1808982" cy="12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4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601439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23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11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2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Poor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1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10348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   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37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63917A0-5AE1-2CC9-9B91-BB19FD69A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249"/>
              </p:ext>
            </p:extLst>
          </p:nvPr>
        </p:nvGraphicFramePr>
        <p:xfrm>
          <a:off x="822562" y="2831716"/>
          <a:ext cx="3115257" cy="170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51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1035744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17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8  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6  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Poor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1    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10348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   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       32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90EE1DF-F41F-44E6-9E37-D56D317F7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679610"/>
              </p:ext>
            </p:extLst>
          </p:nvPr>
        </p:nvGraphicFramePr>
        <p:xfrm>
          <a:off x="4250799" y="2083980"/>
          <a:ext cx="5130250" cy="29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AED1B9-4476-E948-3108-C2CA4652F715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CA029-455F-836D-A78D-3F5C10C6D95B}"/>
              </a:ext>
            </a:extLst>
          </p:cNvPr>
          <p:cNvSpPr txBox="1"/>
          <p:nvPr/>
        </p:nvSpPr>
        <p:spPr>
          <a:xfrm>
            <a:off x="9694029" y="3982178"/>
            <a:ext cx="184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</a:t>
            </a:r>
            <a:r>
              <a:rPr lang="en-NZ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the responses were good and very good.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79D18-FE64-C7CD-BAB9-6FDA2A17D6C9}"/>
              </a:ext>
            </a:extLst>
          </p:cNvPr>
          <p:cNvSpPr txBox="1"/>
          <p:nvPr/>
        </p:nvSpPr>
        <p:spPr>
          <a:xfrm>
            <a:off x="766954" y="4802625"/>
            <a:ext cx="9995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78% of the responses to this question were either very good or good.</a:t>
            </a:r>
          </a:p>
          <a:p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One of the very poor was same person who rated in Maintenance and Exterior questions, and the issues are now resolved.</a:t>
            </a:r>
          </a:p>
          <a:p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Only one from the average gave the reason that only car park is applicable for tenants.</a:t>
            </a:r>
          </a:p>
          <a:p>
            <a:endParaRPr lang="en-US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Comment : “Comcare provided a lovely new lounge suite a few years ago and the communal area is lovely”</a:t>
            </a:r>
            <a:b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6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C79A-317B-4A2D-9385-04C8156B4A23}"/>
              </a:ext>
            </a:extLst>
          </p:cNvPr>
          <p:cNvSpPr txBox="1"/>
          <p:nvPr/>
        </p:nvSpPr>
        <p:spPr>
          <a:xfrm>
            <a:off x="707483" y="1450392"/>
            <a:ext cx="6343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u="sng" dirty="0">
                <a:solidFill>
                  <a:schemeClr val="accent1">
                    <a:lumMod val="75000"/>
                  </a:schemeClr>
                </a:solidFill>
              </a:rPr>
              <a:t>Property - </a:t>
            </a:r>
            <a:r>
              <a:rPr lang="en-NZ" sz="2800" b="1" u="sng" dirty="0"/>
              <a:t>Relationships with neighbours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2DB2A-46E7-4D45-811B-53E094C06E6E}"/>
              </a:ext>
            </a:extLst>
          </p:cNvPr>
          <p:cNvSpPr txBox="1"/>
          <p:nvPr/>
        </p:nvSpPr>
        <p:spPr>
          <a:xfrm>
            <a:off x="723113" y="2080746"/>
            <a:ext cx="4928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your property / complex how do you rate 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relationship with your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neighbours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44BFAC-CDD1-4C9F-B532-7E6B993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EDB295A-8526-4176-A5A6-92AFF6C3F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057181"/>
              </p:ext>
            </p:extLst>
          </p:nvPr>
        </p:nvGraphicFramePr>
        <p:xfrm>
          <a:off x="9222581" y="930858"/>
          <a:ext cx="2722536" cy="179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3B4CFE-D1B3-3A77-BF32-E4CD9DC9D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67727"/>
              </p:ext>
            </p:extLst>
          </p:nvPr>
        </p:nvGraphicFramePr>
        <p:xfrm>
          <a:off x="9694029" y="2682580"/>
          <a:ext cx="1808982" cy="12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4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601439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18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17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2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Poor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2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10348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   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39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69BF0E2-968E-60FD-F603-6CBE9FFB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502629"/>
              </p:ext>
            </p:extLst>
          </p:nvPr>
        </p:nvGraphicFramePr>
        <p:xfrm>
          <a:off x="822562" y="3092025"/>
          <a:ext cx="3115257" cy="136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51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1035744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14 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11    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8   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   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       33 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1A0E9C-2E9B-2050-73B6-AA40B46A0F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9659"/>
              </p:ext>
            </p:extLst>
          </p:nvPr>
        </p:nvGraphicFramePr>
        <p:xfrm>
          <a:off x="4409267" y="2266553"/>
          <a:ext cx="5130250" cy="29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593085D-53F1-533A-7250-21BE841F25A6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D47C0-99F4-CDF7-399D-6EB11FE25199}"/>
              </a:ext>
            </a:extLst>
          </p:cNvPr>
          <p:cNvSpPr txBox="1"/>
          <p:nvPr/>
        </p:nvSpPr>
        <p:spPr>
          <a:xfrm>
            <a:off x="9694029" y="3989449"/>
            <a:ext cx="184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en-NZ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the responses were good and very good.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E57D9-7D12-5BDA-ED3D-E52303D57422}"/>
              </a:ext>
            </a:extLst>
          </p:cNvPr>
          <p:cNvSpPr txBox="1"/>
          <p:nvPr/>
        </p:nvSpPr>
        <p:spPr>
          <a:xfrm>
            <a:off x="766954" y="5064603"/>
            <a:ext cx="912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76% of the responses to this question were either very good or good.</a:t>
            </a:r>
            <a:b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Comment : “We have lovely </a:t>
            </a:r>
            <a:r>
              <a:rPr lang="en-U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neighbours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 A very nice family indeed”</a:t>
            </a:r>
          </a:p>
          <a:p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“We have a good little community vibe in our complex and look out for one another”</a:t>
            </a:r>
          </a:p>
        </p:txBody>
      </p:sp>
    </p:spTree>
    <p:extLst>
      <p:ext uri="{BB962C8B-B14F-4D97-AF65-F5344CB8AC3E}">
        <p14:creationId xmlns:p14="http://schemas.microsoft.com/office/powerpoint/2010/main" val="259334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C79A-317B-4A2D-9385-04C8156B4A23}"/>
              </a:ext>
            </a:extLst>
          </p:cNvPr>
          <p:cNvSpPr txBox="1"/>
          <p:nvPr/>
        </p:nvSpPr>
        <p:spPr>
          <a:xfrm>
            <a:off x="707483" y="1312858"/>
            <a:ext cx="3606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u="sng" dirty="0">
                <a:solidFill>
                  <a:schemeClr val="accent1">
                    <a:lumMod val="75000"/>
                  </a:schemeClr>
                </a:solidFill>
              </a:rPr>
              <a:t>Tenant Welfare Service</a:t>
            </a:r>
            <a:endParaRPr lang="en-NZ" sz="28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2DB2A-46E7-4D45-811B-53E094C06E6E}"/>
              </a:ext>
            </a:extLst>
          </p:cNvPr>
          <p:cNvSpPr txBox="1"/>
          <p:nvPr/>
        </p:nvSpPr>
        <p:spPr>
          <a:xfrm>
            <a:off x="723113" y="1943344"/>
            <a:ext cx="5838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have used this service or are currently using it, 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could you please let us know of your experience?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44BFAC-CDD1-4C9F-B532-7E6B993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69BF0E2-968E-60FD-F603-6CBE9FFB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34024"/>
              </p:ext>
            </p:extLst>
          </p:nvPr>
        </p:nvGraphicFramePr>
        <p:xfrm>
          <a:off x="822562" y="2923649"/>
          <a:ext cx="3115257" cy="136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51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1035744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7 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2    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Poor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1   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   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      10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593085D-53F1-533A-7250-21BE841F25A6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E57D9-7D12-5BDA-ED3D-E52303D57422}"/>
              </a:ext>
            </a:extLst>
          </p:cNvPr>
          <p:cNvSpPr txBox="1"/>
          <p:nvPr/>
        </p:nvSpPr>
        <p:spPr>
          <a:xfrm>
            <a:off x="766954" y="4710293"/>
            <a:ext cx="91205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70% of the responses to this question were very good.</a:t>
            </a:r>
            <a:b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There are 20 tenants that didn’t rate the question from 35 responds.</a:t>
            </a:r>
          </a:p>
          <a:p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The very poor gave the reason why is that they didn’t know that the role existed – we have published this new role in the tabloid a few times.</a:t>
            </a:r>
          </a:p>
          <a:p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FFC4E75-7FB0-AB2D-EAEF-49D16E218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2618033"/>
              </p:ext>
            </p:extLst>
          </p:nvPr>
        </p:nvGraphicFramePr>
        <p:xfrm>
          <a:off x="5886029" y="2150858"/>
          <a:ext cx="5710467" cy="29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5128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C79A-317B-4A2D-9385-04C8156B4A23}"/>
              </a:ext>
            </a:extLst>
          </p:cNvPr>
          <p:cNvSpPr txBox="1"/>
          <p:nvPr/>
        </p:nvSpPr>
        <p:spPr>
          <a:xfrm>
            <a:off x="1152756" y="1480473"/>
            <a:ext cx="627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u="sng" dirty="0">
                <a:solidFill>
                  <a:schemeClr val="accent1">
                    <a:lumMod val="75000"/>
                  </a:schemeClr>
                </a:solidFill>
              </a:rPr>
              <a:t>Tenant Welfare Service - Comment 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44BFAC-CDD1-4C9F-B532-7E6B993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F9EC0-BCE6-9544-4A85-460F05173077}"/>
              </a:ext>
            </a:extLst>
          </p:cNvPr>
          <p:cNvSpPr txBox="1"/>
          <p:nvPr/>
        </p:nvSpPr>
        <p:spPr>
          <a:xfrm>
            <a:off x="1768007" y="2483007"/>
            <a:ext cx="8518199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“As far as I know, we haven’t used it yet. Honestly said that Comcare has always been sensitive to and helpful regarding our welfare needs”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“I Haven’t used it, but I think it is a great idea”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“Haven’t used yet but know about the service”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ED6580-1802-F38D-1D7A-A0EEF0476E29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3829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C79A-317B-4A2D-9385-04C8156B4A23}"/>
              </a:ext>
            </a:extLst>
          </p:cNvPr>
          <p:cNvSpPr txBox="1"/>
          <p:nvPr/>
        </p:nvSpPr>
        <p:spPr>
          <a:xfrm>
            <a:off x="1152756" y="1480473"/>
            <a:ext cx="4860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u="sng" dirty="0">
                <a:solidFill>
                  <a:schemeClr val="accent1">
                    <a:lumMod val="75000"/>
                  </a:schemeClr>
                </a:solidFill>
              </a:rPr>
              <a:t>Improvements - to Service 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44BFAC-CDD1-4C9F-B532-7E6B993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D7D810-CF89-4060-3402-4A92A7A69BBB}"/>
              </a:ext>
            </a:extLst>
          </p:cNvPr>
          <p:cNvSpPr txBox="1"/>
          <p:nvPr/>
        </p:nvSpPr>
        <p:spPr>
          <a:xfrm>
            <a:off x="1754474" y="2348437"/>
            <a:ext cx="8518199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“No improvement needed. I am sure you will keep up your highly professional caring and helpful service”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“More notice for house inspection”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“A bit of painting to house roof. I notice it was pealing”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“I can’t think of any. You are so wonderful and kind and looking after us well”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B8B3B4-A45C-B779-F36A-F8A09B5E80BC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67568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C79A-317B-4A2D-9385-04C8156B4A23}"/>
              </a:ext>
            </a:extLst>
          </p:cNvPr>
          <p:cNvSpPr txBox="1"/>
          <p:nvPr/>
        </p:nvSpPr>
        <p:spPr>
          <a:xfrm>
            <a:off x="1152756" y="1480473"/>
            <a:ext cx="6505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u="sng" dirty="0">
                <a:solidFill>
                  <a:schemeClr val="accent1">
                    <a:lumMod val="75000"/>
                  </a:schemeClr>
                </a:solidFill>
              </a:rPr>
              <a:t>Improvements – Property/ Complex 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44BFAC-CDD1-4C9F-B532-7E6B993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E3CA7E-8E70-C177-7BB2-7AE3BE0B238B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A62C1-D7BA-633F-D1D4-4B9CCC470780}"/>
              </a:ext>
            </a:extLst>
          </p:cNvPr>
          <p:cNvSpPr txBox="1"/>
          <p:nvPr/>
        </p:nvSpPr>
        <p:spPr>
          <a:xfrm>
            <a:off x="1733692" y="2314719"/>
            <a:ext cx="9477406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“Would love to have a proper front fence instead of trellis fencing. Everyone that parks outside my place looks straight into my yard and lounge”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“No, it is beautiful place in a very happy area”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“Suggests blinds for all the rooms and the alarm system needs repairing” – the alarm system has been fixed.</a:t>
            </a:r>
          </a:p>
        </p:txBody>
      </p:sp>
    </p:spTree>
    <p:extLst>
      <p:ext uri="{BB962C8B-B14F-4D97-AF65-F5344CB8AC3E}">
        <p14:creationId xmlns:p14="http://schemas.microsoft.com/office/powerpoint/2010/main" val="2300294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44BFAC-CDD1-4C9F-B532-7E6B993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770748-7727-76FD-6A05-6A3D39A87D7B}"/>
              </a:ext>
            </a:extLst>
          </p:cNvPr>
          <p:cNvSpPr txBox="1"/>
          <p:nvPr/>
        </p:nvSpPr>
        <p:spPr>
          <a:xfrm>
            <a:off x="1183208" y="1325555"/>
            <a:ext cx="60821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chemeClr val="accent1">
                    <a:lumMod val="75000"/>
                  </a:schemeClr>
                </a:solidFill>
              </a:rPr>
              <a:t>Any other suggestions or comments?</a:t>
            </a:r>
            <a:endParaRPr lang="en-NZ" sz="3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828322-5343-571D-B678-D6EDF9C5C219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28F8B-7575-6EBD-F2D9-68D5AEDE3063}"/>
              </a:ext>
            </a:extLst>
          </p:cNvPr>
          <p:cNvSpPr txBox="1"/>
          <p:nvPr/>
        </p:nvSpPr>
        <p:spPr>
          <a:xfrm>
            <a:off x="1532801" y="2113828"/>
            <a:ext cx="8518199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“Just so thankful to have a place that one can call home. Somewhere one can keep secure, clean, warm and content”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“Just a big thank you for all you have done regarding the home, cleaning, maintenance and renovation. You have been very professional caring and helpful to us. Keep up the good work”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“More help with connecting within the community as I find this hard especially in Christchurch”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“ Love you all”</a:t>
            </a:r>
          </a:p>
        </p:txBody>
      </p:sp>
    </p:spTree>
    <p:extLst>
      <p:ext uri="{BB962C8B-B14F-4D97-AF65-F5344CB8AC3E}">
        <p14:creationId xmlns:p14="http://schemas.microsoft.com/office/powerpoint/2010/main" val="413713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C0C0C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C79A-317B-4A2D-9385-04C8156B4A23}"/>
              </a:ext>
            </a:extLst>
          </p:cNvPr>
          <p:cNvSpPr txBox="1"/>
          <p:nvPr/>
        </p:nvSpPr>
        <p:spPr>
          <a:xfrm>
            <a:off x="739555" y="2248469"/>
            <a:ext cx="342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>
                <a:solidFill>
                  <a:schemeClr val="accent1">
                    <a:lumMod val="75000"/>
                  </a:schemeClr>
                </a:solidFill>
              </a:rPr>
              <a:t>Number of Surveys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928F723-A898-422F-B428-D0DEAFBD6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675423"/>
              </p:ext>
            </p:extLst>
          </p:nvPr>
        </p:nvGraphicFramePr>
        <p:xfrm>
          <a:off x="795214" y="3086936"/>
          <a:ext cx="3708696" cy="78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648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1233048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388155">
                <a:tc>
                  <a:txBody>
                    <a:bodyPr/>
                    <a:lstStyle/>
                    <a:p>
                      <a:r>
                        <a:rPr lang="en-NZ" sz="1900" b="0" dirty="0">
                          <a:solidFill>
                            <a:schemeClr val="tx1"/>
                          </a:solidFill>
                        </a:rPr>
                        <a:t>   Did Not Respond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900" b="0" dirty="0">
                          <a:solidFill>
                            <a:schemeClr val="tx1"/>
                          </a:solidFill>
                        </a:rPr>
                        <a:t>           113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393546">
                <a:tc>
                  <a:txBody>
                    <a:bodyPr/>
                    <a:lstStyle/>
                    <a:p>
                      <a:r>
                        <a:rPr lang="en-NZ" sz="1900" b="0" dirty="0">
                          <a:solidFill>
                            <a:schemeClr val="tx1"/>
                          </a:solidFill>
                        </a:rPr>
                        <a:t>   Respond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900" b="0" dirty="0">
                          <a:solidFill>
                            <a:schemeClr val="tx1"/>
                          </a:solidFill>
                        </a:rPr>
                        <a:t>           35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C944BFAC-CDD1-4C9F-B532-7E6B993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C7BC9A-C878-4679-9689-0D69A3B3B8A2}"/>
              </a:ext>
            </a:extLst>
          </p:cNvPr>
          <p:cNvSpPr txBox="1"/>
          <p:nvPr/>
        </p:nvSpPr>
        <p:spPr>
          <a:xfrm>
            <a:off x="714508" y="4846776"/>
            <a:ext cx="516813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148 surveys were posted out to tenants in late July 2022 </a:t>
            </a:r>
          </a:p>
          <a:p>
            <a:r>
              <a:rPr lang="en-N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 received </a:t>
            </a:r>
            <a:r>
              <a:rPr lang="en-N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en-N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back and these 2 were not named.</a:t>
            </a:r>
          </a:p>
          <a:p>
            <a:endParaRPr lang="en-NZ" sz="1700" b="1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2AC09E5-D900-C11D-2D3B-6CCEB2AB6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754868"/>
              </p:ext>
            </p:extLst>
          </p:nvPr>
        </p:nvGraphicFramePr>
        <p:xfrm>
          <a:off x="9437164" y="1151310"/>
          <a:ext cx="2300906" cy="169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1A5730-A17F-1176-4780-E290B1DA6F68}"/>
              </a:ext>
            </a:extLst>
          </p:cNvPr>
          <p:cNvSpPr txBox="1"/>
          <p:nvPr/>
        </p:nvSpPr>
        <p:spPr>
          <a:xfrm>
            <a:off x="10086893" y="2934338"/>
            <a:ext cx="171521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136 surveys were posted out to tenants in late July </a:t>
            </a:r>
            <a:r>
              <a:rPr lang="en-NZ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en-N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we received 42 back- of these 33 were named</a:t>
            </a:r>
            <a:endParaRPr lang="en-NZ" sz="11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A0A0C2C-E4FD-CD7A-3DDE-900BE8D6B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7190322"/>
              </p:ext>
            </p:extLst>
          </p:nvPr>
        </p:nvGraphicFramePr>
        <p:xfrm>
          <a:off x="4748213" y="2064785"/>
          <a:ext cx="4733926" cy="277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5AA638F-BA89-5953-A106-B17818C35577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90479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7D2C57F-EEC0-438F-9A22-577E93DCAC51}"/>
              </a:ext>
            </a:extLst>
          </p:cNvPr>
          <p:cNvSpPr/>
          <p:nvPr/>
        </p:nvSpPr>
        <p:spPr>
          <a:xfrm>
            <a:off x="3062803" y="2"/>
            <a:ext cx="9120500" cy="11590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1159099"/>
            <a:ext cx="12192000" cy="5698902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765F72-6DE8-4564-BBC3-628529989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169" y="2464905"/>
            <a:ext cx="3105024" cy="214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1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038F79-9C70-484C-8E4C-7858A7D44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4EB8ED-AE65-4FC3-BB31-2C9250DB3B27}"/>
              </a:ext>
            </a:extLst>
          </p:cNvPr>
          <p:cNvSpPr txBox="1"/>
          <p:nvPr/>
        </p:nvSpPr>
        <p:spPr>
          <a:xfrm>
            <a:off x="777987" y="1328886"/>
            <a:ext cx="3523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Number of Responses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by type of Property </a:t>
            </a:r>
            <a:endParaRPr lang="en-NZ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51E4C08B-CC4C-4274-9310-3B3065647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41104"/>
              </p:ext>
            </p:extLst>
          </p:nvPr>
        </p:nvGraphicFramePr>
        <p:xfrm>
          <a:off x="857302" y="2596994"/>
          <a:ext cx="4872938" cy="268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264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645674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574688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COP1 - Comcare owned 1 tenant </a:t>
                      </a:r>
                    </a:p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NZ" sz="1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excluding 2/288A Westminster Street for CIS</a:t>
                      </a:r>
                      <a:r>
                        <a:rPr lang="en-NZ" sz="14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80170" marR="80170" marT="40084" marB="400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80170" marR="80170" marT="40084" marB="4008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55636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COP2 -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Comcare owned multiple tenants 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(Group Living)</a:t>
                      </a:r>
                      <a:endParaRPr lang="en-NZ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0170" marR="80170" marT="40084" marB="4008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80170" marR="80170" marT="40084" marB="40084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CGH1 -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Community Group Living 1 tenant</a:t>
                      </a:r>
                      <a:endParaRPr lang="en-NZ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0170" marR="80170" marT="40084" marB="400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0170" marR="80170" marT="40084" marB="4008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55636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CGH2 -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Community Group Living Multiple 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 tenants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(Group Living)</a:t>
                      </a:r>
                      <a:endParaRPr lang="en-NZ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0170" marR="80170" marT="40084" marB="4008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80170" marR="80170" marT="40084" marB="40084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10348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COPG -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Comcare owned, 1 tenant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(Group Living)</a:t>
                      </a:r>
                      <a:endParaRPr lang="en-NZ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80170" marR="80170" marT="40084" marB="4008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0170" marR="80170" marT="40084" marB="4008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  <a:tr h="318555">
                <a:tc>
                  <a:txBody>
                    <a:bodyPr/>
                    <a:lstStyle/>
                    <a:p>
                      <a:r>
                        <a:rPr lang="en-NZ" sz="1400" b="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No named </a:t>
                      </a:r>
                      <a:r>
                        <a:rPr lang="en-NZ" sz="1400" b="0" dirty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couldn’t identify property</a:t>
                      </a:r>
                    </a:p>
                  </a:txBody>
                  <a:tcPr marL="80170" marR="80170" marT="40084" marB="4008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80170" marR="80170" marT="40084" marB="40084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0159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BE44D5A-5B2B-4F7A-A5D2-1EFEFDCCD48E}"/>
              </a:ext>
            </a:extLst>
          </p:cNvPr>
          <p:cNvSpPr txBox="1"/>
          <p:nvPr/>
        </p:nvSpPr>
        <p:spPr>
          <a:xfrm>
            <a:off x="777987" y="5673780"/>
            <a:ext cx="4607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CCH stock percentages: Not including Housing First.</a:t>
            </a:r>
            <a:endParaRPr lang="en-NZ" sz="16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317FBC0-A374-9C1B-DB38-7886EFA01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857982"/>
              </p:ext>
            </p:extLst>
          </p:nvPr>
        </p:nvGraphicFramePr>
        <p:xfrm>
          <a:off x="6217920" y="1805940"/>
          <a:ext cx="5858039" cy="343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E97DF0E-CD91-BA8C-8225-8F969F03DE45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5584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0416AA-B07B-4032-A12C-5041A25E67B0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C79A-317B-4A2D-9385-04C8156B4A23}"/>
              </a:ext>
            </a:extLst>
          </p:cNvPr>
          <p:cNvSpPr txBox="1"/>
          <p:nvPr/>
        </p:nvSpPr>
        <p:spPr>
          <a:xfrm>
            <a:off x="664064" y="1366797"/>
            <a:ext cx="5431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u="sng" dirty="0">
                <a:solidFill>
                  <a:schemeClr val="accent1">
                    <a:lumMod val="75000"/>
                  </a:schemeClr>
                </a:solidFill>
              </a:rPr>
              <a:t>Service from Tenancy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2DB2A-46E7-4D45-811B-53E094C06E6E}"/>
              </a:ext>
            </a:extLst>
          </p:cNvPr>
          <p:cNvSpPr txBox="1"/>
          <p:nvPr/>
        </p:nvSpPr>
        <p:spPr>
          <a:xfrm>
            <a:off x="664064" y="2050787"/>
            <a:ext cx="5130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Overall how do you find the service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offered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by your Tenancy Manager?</a:t>
            </a:r>
            <a:endParaRPr lang="en-N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44BFAC-CDD1-4C9F-B532-7E6B993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7439E05-AAD2-8659-313C-C84C276C6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49194"/>
              </p:ext>
            </p:extLst>
          </p:nvPr>
        </p:nvGraphicFramePr>
        <p:xfrm>
          <a:off x="9716715" y="1049980"/>
          <a:ext cx="2195885" cy="1767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970949-EFDE-F237-CE34-D50690BD7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383198"/>
              </p:ext>
            </p:extLst>
          </p:nvPr>
        </p:nvGraphicFramePr>
        <p:xfrm>
          <a:off x="9891405" y="2870815"/>
          <a:ext cx="1808982" cy="12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4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601439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23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14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1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Poor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3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10348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   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41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DCABF210-3003-61B7-0781-BB3951713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10547"/>
              </p:ext>
            </p:extLst>
          </p:nvPr>
        </p:nvGraphicFramePr>
        <p:xfrm>
          <a:off x="779143" y="3008430"/>
          <a:ext cx="3115257" cy="136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51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1035744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 22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 12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   1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DA3532A-FCA3-BCAA-D807-1805E0F1F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752797"/>
              </p:ext>
            </p:extLst>
          </p:nvPr>
        </p:nvGraphicFramePr>
        <p:xfrm>
          <a:off x="4241361" y="2495209"/>
          <a:ext cx="5130250" cy="29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3BBE00-5E00-F3E8-5B3F-D7BE2E3559EA}"/>
              </a:ext>
            </a:extLst>
          </p:cNvPr>
          <p:cNvSpPr txBox="1"/>
          <p:nvPr/>
        </p:nvSpPr>
        <p:spPr>
          <a:xfrm>
            <a:off x="664064" y="5092590"/>
            <a:ext cx="6188617" cy="75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97% of the responses to this question were either very good or good.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Comment </a:t>
            </a:r>
            <a:r>
              <a:rPr lang="en-U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The service is outstanding and grateful appreciate”</a:t>
            </a:r>
            <a:endParaRPr lang="en-NZ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B3845-5C29-5150-4B06-F58511A72631}"/>
              </a:ext>
            </a:extLst>
          </p:cNvPr>
          <p:cNvSpPr txBox="1"/>
          <p:nvPr/>
        </p:nvSpPr>
        <p:spPr>
          <a:xfrm>
            <a:off x="9816114" y="4187396"/>
            <a:ext cx="219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of the responses were good and very good.  </a:t>
            </a:r>
          </a:p>
        </p:txBody>
      </p:sp>
    </p:spTree>
    <p:extLst>
      <p:ext uri="{BB962C8B-B14F-4D97-AF65-F5344CB8AC3E}">
        <p14:creationId xmlns:p14="http://schemas.microsoft.com/office/powerpoint/2010/main" val="412818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C79A-317B-4A2D-9385-04C8156B4A23}"/>
              </a:ext>
            </a:extLst>
          </p:cNvPr>
          <p:cNvSpPr txBox="1"/>
          <p:nvPr/>
        </p:nvSpPr>
        <p:spPr>
          <a:xfrm>
            <a:off x="707483" y="1259871"/>
            <a:ext cx="5431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u="sng" dirty="0">
                <a:solidFill>
                  <a:schemeClr val="accent1">
                    <a:lumMod val="75000"/>
                  </a:schemeClr>
                </a:solidFill>
              </a:rPr>
              <a:t>Service from Tenancy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2DB2A-46E7-4D45-811B-53E094C06E6E}"/>
              </a:ext>
            </a:extLst>
          </p:cNvPr>
          <p:cNvSpPr txBox="1"/>
          <p:nvPr/>
        </p:nvSpPr>
        <p:spPr>
          <a:xfrm>
            <a:off x="707483" y="1898059"/>
            <a:ext cx="5092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need to contact your Tenancy Manager, 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easy is this to do?</a:t>
            </a:r>
            <a:endParaRPr lang="en-N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44BFAC-CDD1-4C9F-B532-7E6B993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1BEE05-410E-06CD-A27F-7860DD4C5F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80971"/>
              </p:ext>
            </p:extLst>
          </p:nvPr>
        </p:nvGraphicFramePr>
        <p:xfrm>
          <a:off x="9714933" y="1018325"/>
          <a:ext cx="2093009" cy="157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4D9FE6-A28A-D6BB-F990-F36E92EB5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474991"/>
              </p:ext>
            </p:extLst>
          </p:nvPr>
        </p:nvGraphicFramePr>
        <p:xfrm>
          <a:off x="9856947" y="2758883"/>
          <a:ext cx="1808982" cy="12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4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601439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17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14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5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Poor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2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10348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   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38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039026F7-C570-F830-6F6D-5679C6277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207675"/>
              </p:ext>
            </p:extLst>
          </p:nvPr>
        </p:nvGraphicFramePr>
        <p:xfrm>
          <a:off x="822562" y="2790246"/>
          <a:ext cx="3115257" cy="2045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51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1035744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 17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 13 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   2 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Poor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   1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10348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Poor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   1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57562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D39FFE-1DED-4B44-50B1-6FA580C23D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4864350"/>
              </p:ext>
            </p:extLst>
          </p:nvPr>
        </p:nvGraphicFramePr>
        <p:xfrm>
          <a:off x="4282997" y="2315690"/>
          <a:ext cx="5130250" cy="29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454080-5C5F-00EE-6325-3390A043BA27}"/>
              </a:ext>
            </a:extLst>
          </p:cNvPr>
          <p:cNvSpPr txBox="1"/>
          <p:nvPr/>
        </p:nvSpPr>
        <p:spPr>
          <a:xfrm>
            <a:off x="751933" y="4997964"/>
            <a:ext cx="8097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88% of the responses to this question were either very good or good.</a:t>
            </a:r>
          </a:p>
          <a:p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Of the 2 feedbacks,  poor and very poor the tenants gave the reasons for this is they left voice messages and didn’t hear back in timely manner.</a:t>
            </a:r>
          </a:p>
          <a:p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Comment : “My Tenancy Manager is very good at communicating and helpful at the time of need”</a:t>
            </a:r>
            <a:endParaRPr lang="en-NZ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6D21DA-CD37-476B-1E00-8129746376A8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3D9111-95C9-51A0-A40A-312EFBB9AC3E}"/>
              </a:ext>
            </a:extLst>
          </p:cNvPr>
          <p:cNvSpPr txBox="1"/>
          <p:nvPr/>
        </p:nvSpPr>
        <p:spPr>
          <a:xfrm>
            <a:off x="9798429" y="4051233"/>
            <a:ext cx="184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81</a:t>
            </a:r>
            <a:r>
              <a:rPr lang="en-NZ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the responses were good and very good.  </a:t>
            </a:r>
          </a:p>
        </p:txBody>
      </p:sp>
    </p:spTree>
    <p:extLst>
      <p:ext uri="{BB962C8B-B14F-4D97-AF65-F5344CB8AC3E}">
        <p14:creationId xmlns:p14="http://schemas.microsoft.com/office/powerpoint/2010/main" val="103190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C79A-317B-4A2D-9385-04C8156B4A23}"/>
              </a:ext>
            </a:extLst>
          </p:cNvPr>
          <p:cNvSpPr txBox="1"/>
          <p:nvPr/>
        </p:nvSpPr>
        <p:spPr>
          <a:xfrm>
            <a:off x="675286" y="1265335"/>
            <a:ext cx="5978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u="sng" dirty="0">
                <a:solidFill>
                  <a:schemeClr val="accent1">
                    <a:lumMod val="75000"/>
                  </a:schemeClr>
                </a:solidFill>
              </a:rPr>
              <a:t>Service from Tenancy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2DB2A-46E7-4D45-811B-53E094C06E6E}"/>
              </a:ext>
            </a:extLst>
          </p:cNvPr>
          <p:cNvSpPr txBox="1"/>
          <p:nvPr/>
        </p:nvSpPr>
        <p:spPr>
          <a:xfrm>
            <a:off x="735992" y="1943411"/>
            <a:ext cx="5183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you rate the advice and information 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given to you regarding your tenancy rights and 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responsibilities?</a:t>
            </a:r>
            <a:endParaRPr lang="en-N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038F79-9C70-484C-8E4C-7858A7D44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00C0A60-3E69-65B7-F1E8-1FA0F1A7F6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726825"/>
              </p:ext>
            </p:extLst>
          </p:nvPr>
        </p:nvGraphicFramePr>
        <p:xfrm>
          <a:off x="9369693" y="1172229"/>
          <a:ext cx="2586445" cy="154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3F567-B6E4-20BB-1856-37B711AD3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23384"/>
              </p:ext>
            </p:extLst>
          </p:nvPr>
        </p:nvGraphicFramePr>
        <p:xfrm>
          <a:off x="9758424" y="2801217"/>
          <a:ext cx="1808982" cy="12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4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601439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17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14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5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Poor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2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10348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   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38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8ADBAC2D-5A83-C958-A0DB-B09A89495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040600"/>
              </p:ext>
            </p:extLst>
          </p:nvPr>
        </p:nvGraphicFramePr>
        <p:xfrm>
          <a:off x="822562" y="3139650"/>
          <a:ext cx="3115257" cy="170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51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1035744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18 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10 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4  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Poor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1   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10348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24E00C-DF0E-253F-6886-6E1699FA5B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478231"/>
              </p:ext>
            </p:extLst>
          </p:nvPr>
        </p:nvGraphicFramePr>
        <p:xfrm>
          <a:off x="4284780" y="2578804"/>
          <a:ext cx="5130250" cy="29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F614D67-E6F3-7AEA-51FC-FDD82DE7C9B1}"/>
              </a:ext>
            </a:extLst>
          </p:cNvPr>
          <p:cNvSpPr txBox="1"/>
          <p:nvPr/>
        </p:nvSpPr>
        <p:spPr>
          <a:xfrm>
            <a:off x="822563" y="5209367"/>
            <a:ext cx="7451372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Of the 1 feedback poor did not provide the reason.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Most of comments from tenants were satisfied in the information given. </a:t>
            </a:r>
            <a:endParaRPr lang="en-NZ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A447C5-F5AC-09CB-379D-EC9C7DBD2253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2389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C79A-317B-4A2D-9385-04C8156B4A23}"/>
              </a:ext>
            </a:extLst>
          </p:cNvPr>
          <p:cNvSpPr txBox="1"/>
          <p:nvPr/>
        </p:nvSpPr>
        <p:spPr>
          <a:xfrm>
            <a:off x="664064" y="1360688"/>
            <a:ext cx="6211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000" b="1" u="sng" dirty="0">
                <a:solidFill>
                  <a:schemeClr val="accent1">
                    <a:lumMod val="75000"/>
                  </a:schemeClr>
                </a:solidFill>
              </a:rPr>
              <a:t>Service from Tenancy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2DB2A-46E7-4D45-811B-53E094C06E6E}"/>
              </a:ext>
            </a:extLst>
          </p:cNvPr>
          <p:cNvSpPr txBox="1"/>
          <p:nvPr/>
        </p:nvSpPr>
        <p:spPr>
          <a:xfrm>
            <a:off x="679695" y="2025964"/>
            <a:ext cx="5727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If you have a maintenance problem at the property, </a:t>
            </a: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how do you rate the efficiency with which the </a:t>
            </a: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matter was dealt with by your Tenancy Manager?</a:t>
            </a:r>
            <a:endParaRPr lang="en-N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038F79-9C70-484C-8E4C-7858A7D44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0F09A47-4982-55F4-2F8E-A3AE3A14D7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558302"/>
              </p:ext>
            </p:extLst>
          </p:nvPr>
        </p:nvGraphicFramePr>
        <p:xfrm>
          <a:off x="9389138" y="1165684"/>
          <a:ext cx="2496111" cy="151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9FE89F-90E8-3630-78C2-25D73E90F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485912"/>
              </p:ext>
            </p:extLst>
          </p:nvPr>
        </p:nvGraphicFramePr>
        <p:xfrm>
          <a:off x="9787913" y="2660077"/>
          <a:ext cx="1808982" cy="12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4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601439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19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11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4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Poor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2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10348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   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36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70F02F-F29C-CEF3-96AF-452E55332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662855"/>
              </p:ext>
            </p:extLst>
          </p:nvPr>
        </p:nvGraphicFramePr>
        <p:xfrm>
          <a:off x="822562" y="3254474"/>
          <a:ext cx="3115257" cy="136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51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1035744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21 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12 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2    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35</a:t>
                      </a:r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N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0A77C8D-776F-6C2F-677E-3FF6A7AFE1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501873"/>
              </p:ext>
            </p:extLst>
          </p:nvPr>
        </p:nvGraphicFramePr>
        <p:xfrm>
          <a:off x="4402948" y="2356285"/>
          <a:ext cx="5830477" cy="29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9B332CA-0851-488E-8D60-58789493198D}"/>
              </a:ext>
            </a:extLst>
          </p:cNvPr>
          <p:cNvSpPr txBox="1"/>
          <p:nvPr/>
        </p:nvSpPr>
        <p:spPr>
          <a:xfrm>
            <a:off x="758301" y="5095012"/>
            <a:ext cx="9405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94% of the responses to this question were either very good or good.</a:t>
            </a:r>
          </a:p>
          <a:p>
            <a:endParaRPr 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Comment </a:t>
            </a:r>
            <a:r>
              <a:rPr lang="en-U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Any concerns I have, my Tenancy Manager is always there to support and deal with it as much as possible”</a:t>
            </a:r>
            <a:endParaRPr lang="en-NZ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4B08BD-70A3-2073-A3BD-E65390913376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D8362D-8F38-1212-AABB-9A35809DE4E9}"/>
              </a:ext>
            </a:extLst>
          </p:cNvPr>
          <p:cNvSpPr txBox="1"/>
          <p:nvPr/>
        </p:nvSpPr>
        <p:spPr>
          <a:xfrm>
            <a:off x="9798429" y="3975033"/>
            <a:ext cx="184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</a:t>
            </a:r>
            <a:r>
              <a:rPr lang="en-NZ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the responses were good and very good.  </a:t>
            </a:r>
          </a:p>
        </p:txBody>
      </p:sp>
    </p:spTree>
    <p:extLst>
      <p:ext uri="{BB962C8B-B14F-4D97-AF65-F5344CB8AC3E}">
        <p14:creationId xmlns:p14="http://schemas.microsoft.com/office/powerpoint/2010/main" val="177905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C79A-317B-4A2D-9385-04C8156B4A23}"/>
              </a:ext>
            </a:extLst>
          </p:cNvPr>
          <p:cNvSpPr txBox="1"/>
          <p:nvPr/>
        </p:nvSpPr>
        <p:spPr>
          <a:xfrm>
            <a:off x="707483" y="1450392"/>
            <a:ext cx="2150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u="sng" dirty="0">
                <a:solidFill>
                  <a:schemeClr val="accent1">
                    <a:lumMod val="75000"/>
                  </a:schemeClr>
                </a:solidFill>
              </a:rPr>
              <a:t>Maintenance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2DB2A-46E7-4D45-811B-53E094C06E6E}"/>
              </a:ext>
            </a:extLst>
          </p:cNvPr>
          <p:cNvSpPr txBox="1"/>
          <p:nvPr/>
        </p:nvSpPr>
        <p:spPr>
          <a:xfrm>
            <a:off x="723113" y="2078966"/>
            <a:ext cx="4895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have a maintenance problem at the 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property, how do you rate the tradespeople 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attended to the matter?</a:t>
            </a:r>
            <a:endParaRPr lang="en-N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44BFAC-CDD1-4C9F-B532-7E6B993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9EDD3B-B577-76A5-2DA6-2357E2525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41729"/>
              </p:ext>
            </p:extLst>
          </p:nvPr>
        </p:nvGraphicFramePr>
        <p:xfrm>
          <a:off x="9674363" y="2752810"/>
          <a:ext cx="1808982" cy="12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4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601439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22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7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5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Poor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2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10348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   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36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D945FE0-C5D5-71A8-DA93-8B76CEB811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230337"/>
              </p:ext>
            </p:extLst>
          </p:nvPr>
        </p:nvGraphicFramePr>
        <p:xfrm>
          <a:off x="9431594" y="1142737"/>
          <a:ext cx="2294521" cy="150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4BB25936-A909-7827-39FE-D0FDBE15B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353271"/>
              </p:ext>
            </p:extLst>
          </p:nvPr>
        </p:nvGraphicFramePr>
        <p:xfrm>
          <a:off x="822562" y="3368250"/>
          <a:ext cx="3115257" cy="136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51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1035744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22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9  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3 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      34  </a:t>
                      </a:r>
                      <a:endParaRPr lang="en-N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25C900D-1E62-ED2A-AD95-B445780EE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632254"/>
              </p:ext>
            </p:extLst>
          </p:nvPr>
        </p:nvGraphicFramePr>
        <p:xfrm>
          <a:off x="4151019" y="2459756"/>
          <a:ext cx="5130250" cy="29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643AAAE-2316-7A56-5538-4C179F3C65B9}"/>
              </a:ext>
            </a:extLst>
          </p:cNvPr>
          <p:cNvSpPr txBox="1"/>
          <p:nvPr/>
        </p:nvSpPr>
        <p:spPr>
          <a:xfrm>
            <a:off x="723113" y="5009478"/>
            <a:ext cx="762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91% of the responses to this question were either very good or good.</a:t>
            </a:r>
          </a:p>
          <a:p>
            <a:endParaRPr lang="en-U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Comment </a:t>
            </a:r>
            <a:r>
              <a:rPr lang="en-U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All the trades people we have dealt with, they have been skilled and professional”</a:t>
            </a:r>
            <a:endParaRPr lang="en-NZ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68EAD-5200-BC80-720A-FA792AB274B4}"/>
              </a:ext>
            </a:extLst>
          </p:cNvPr>
          <p:cNvSpPr txBox="1"/>
          <p:nvPr/>
        </p:nvSpPr>
        <p:spPr>
          <a:xfrm>
            <a:off x="9633530" y="4089774"/>
            <a:ext cx="184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en-NZ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the responses were good and very good.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0A57F9-9D7D-B4E5-C88C-876543073B5D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9583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D1B0204D-A187-4799-B9D0-6BDB929B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228424"/>
            <a:ext cx="2252249" cy="70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FA12F3-7E04-4CFD-B20F-C7B0AB85B9C8}"/>
              </a:ext>
            </a:extLst>
          </p:cNvPr>
          <p:cNvSpPr/>
          <p:nvPr/>
        </p:nvSpPr>
        <p:spPr>
          <a:xfrm>
            <a:off x="0" y="6279953"/>
            <a:ext cx="12192000" cy="578048"/>
          </a:xfrm>
          <a:prstGeom prst="rect">
            <a:avLst/>
          </a:prstGeom>
          <a:solidFill>
            <a:srgbClr val="5785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C79A-317B-4A2D-9385-04C8156B4A23}"/>
              </a:ext>
            </a:extLst>
          </p:cNvPr>
          <p:cNvSpPr txBox="1"/>
          <p:nvPr/>
        </p:nvSpPr>
        <p:spPr>
          <a:xfrm>
            <a:off x="707483" y="1322208"/>
            <a:ext cx="2150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u="sng" dirty="0">
                <a:solidFill>
                  <a:schemeClr val="accent1">
                    <a:lumMod val="75000"/>
                  </a:schemeClr>
                </a:solidFill>
              </a:rPr>
              <a:t>Maintenance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2DB2A-46E7-4D45-811B-53E094C06E6E}"/>
              </a:ext>
            </a:extLst>
          </p:cNvPr>
          <p:cNvSpPr txBox="1"/>
          <p:nvPr/>
        </p:nvSpPr>
        <p:spPr>
          <a:xfrm>
            <a:off x="723113" y="1983764"/>
            <a:ext cx="4566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have any other issues, how do you 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rate how the matter was dealt with?</a:t>
            </a:r>
            <a:endParaRPr lang="en-N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44BFAC-CDD1-4C9F-B532-7E6B993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6" y="5186731"/>
            <a:ext cx="1413043" cy="974098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80CA8E1-5B56-028E-7B2A-68C713BCC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489065"/>
              </p:ext>
            </p:extLst>
          </p:nvPr>
        </p:nvGraphicFramePr>
        <p:xfrm>
          <a:off x="9367246" y="1092145"/>
          <a:ext cx="2437451" cy="1554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656BA4-F921-5B5A-E053-6E20B8F0B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34332"/>
              </p:ext>
            </p:extLst>
          </p:nvPr>
        </p:nvGraphicFramePr>
        <p:xfrm>
          <a:off x="9694029" y="2676489"/>
          <a:ext cx="1808982" cy="12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4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601439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18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12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3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Poor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b="0" dirty="0">
                          <a:solidFill>
                            <a:schemeClr val="tx1"/>
                          </a:solidFill>
                        </a:rPr>
                        <a:t>             2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10348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      </a:t>
                      </a:r>
                      <a:r>
                        <a:rPr lang="en-NZ" sz="9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35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2274E5DD-0170-A0B5-8444-88BD16E60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424018"/>
              </p:ext>
            </p:extLst>
          </p:nvPr>
        </p:nvGraphicFramePr>
        <p:xfrm>
          <a:off x="822562" y="2963841"/>
          <a:ext cx="3115257" cy="170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513">
                  <a:extLst>
                    <a:ext uri="{9D8B030D-6E8A-4147-A177-3AD203B41FA5}">
                      <a16:colId xmlns:a16="http://schemas.microsoft.com/office/drawing/2014/main" val="757089984"/>
                    </a:ext>
                  </a:extLst>
                </a:gridCol>
                <a:gridCol w="1035744">
                  <a:extLst>
                    <a:ext uri="{9D8B030D-6E8A-4147-A177-3AD203B41FA5}">
                      <a16:colId xmlns:a16="http://schemas.microsoft.com/office/drawing/2014/main" val="4187678505"/>
                    </a:ext>
                  </a:extLst>
                </a:gridCol>
              </a:tblGrid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good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16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98535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Good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7   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1191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Average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4    </a:t>
                      </a:r>
                    </a:p>
                  </a:txBody>
                  <a:tcPr marL="97039" marR="97039" marT="48519" marB="4851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27850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Very Poor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b="0" dirty="0">
                          <a:solidFill>
                            <a:schemeClr val="tx1"/>
                          </a:solidFill>
                        </a:rPr>
                        <a:t>         1   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10348"/>
                  </a:ext>
                </a:extLst>
              </a:tr>
              <a:tr h="337142">
                <a:tc>
                  <a:txBody>
                    <a:bodyPr/>
                    <a:lstStyle/>
                    <a:p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Grand Total</a:t>
                      </a: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n-NZ" sz="1600" b="1" dirty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   </a:t>
                      </a:r>
                      <a:endParaRPr lang="en-N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039" marR="97039" marT="48519" marB="4851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92138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C494BCE-809B-39A9-0167-D13A1A25C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708692"/>
              </p:ext>
            </p:extLst>
          </p:nvPr>
        </p:nvGraphicFramePr>
        <p:xfrm>
          <a:off x="4337129" y="2145317"/>
          <a:ext cx="5130250" cy="29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6E4E373-1DCF-9CC7-676C-51165C6173B8}"/>
              </a:ext>
            </a:extLst>
          </p:cNvPr>
          <p:cNvSpPr txBox="1"/>
          <p:nvPr/>
        </p:nvSpPr>
        <p:spPr>
          <a:xfrm>
            <a:off x="9653196" y="4010863"/>
            <a:ext cx="184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</a:t>
            </a:r>
            <a:r>
              <a:rPr lang="en-NZ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the responses were good and very good.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D75F0F-0801-DC5B-3FBE-C23A4D36CA8B}"/>
              </a:ext>
            </a:extLst>
          </p:cNvPr>
          <p:cNvSpPr/>
          <p:nvPr/>
        </p:nvSpPr>
        <p:spPr>
          <a:xfrm>
            <a:off x="3062803" y="3"/>
            <a:ext cx="9120500" cy="7297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E9DF4B-C3BB-7580-6D9E-5B2940837644}"/>
              </a:ext>
            </a:extLst>
          </p:cNvPr>
          <p:cNvSpPr txBox="1"/>
          <p:nvPr/>
        </p:nvSpPr>
        <p:spPr>
          <a:xfrm>
            <a:off x="778274" y="5011265"/>
            <a:ext cx="8116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82% of the responses to this question were either very good or good.</a:t>
            </a:r>
          </a:p>
          <a:p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Of the very poor feedback given the reason was it took too long to get the issue resolved.</a:t>
            </a:r>
          </a:p>
          <a:p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Comment : “The matters were solved perfectly well”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547068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A456F1FB980B4F947FB8E5ABEBB266" ma:contentTypeVersion="7" ma:contentTypeDescription="Create a new document." ma:contentTypeScope="" ma:versionID="1e3b669e576d693d3d4d5e7efc313e41">
  <xsd:schema xmlns:xsd="http://www.w3.org/2001/XMLSchema" xmlns:xs="http://www.w3.org/2001/XMLSchema" xmlns:p="http://schemas.microsoft.com/office/2006/metadata/properties" xmlns:ns2="29b5a5d2-2a12-4a4f-a3ec-18a11e7c9a0f" xmlns:ns3="c24f1f93-81af-42c8-98d3-d6d756fe09d3" targetNamespace="http://schemas.microsoft.com/office/2006/metadata/properties" ma:root="true" ma:fieldsID="a77f2d17137a4c103092b7502247f99e" ns2:_="" ns3:_="">
    <xsd:import namespace="29b5a5d2-2a12-4a4f-a3ec-18a11e7c9a0f"/>
    <xsd:import namespace="c24f1f93-81af-42c8-98d3-d6d756fe09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5a5d2-2a12-4a4f-a3ec-18a11e7c9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f1f93-81af-42c8-98d3-d6d756fe09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446799-73F5-448E-BF48-DEF9CF3190A8}">
  <ds:schemaRefs>
    <ds:schemaRef ds:uri="http://purl.org/dc/elements/1.1/"/>
    <ds:schemaRef ds:uri="29b5a5d2-2a12-4a4f-a3ec-18a11e7c9a0f"/>
    <ds:schemaRef ds:uri="http://schemas.microsoft.com/office/2006/documentManagement/types"/>
    <ds:schemaRef ds:uri="http://schemas.microsoft.com/office/infopath/2007/PartnerControls"/>
    <ds:schemaRef ds:uri="c24f1f93-81af-42c8-98d3-d6d756fe09d3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199926-EF46-43EF-B5AA-EA4F35655F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5a5d2-2a12-4a4f-a3ec-18a11e7c9a0f"/>
    <ds:schemaRef ds:uri="c24f1f93-81af-42c8-98d3-d6d756fe09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AE28A5-90CF-4DDD-A73C-74C9A65FFE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1885</Words>
  <Application>Microsoft Office PowerPoint</Application>
  <PresentationFormat>Widescreen</PresentationFormat>
  <Paragraphs>376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proxima-nova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Chasan</dc:creator>
  <cp:lastModifiedBy>Kim Lewis</cp:lastModifiedBy>
  <cp:revision>6</cp:revision>
  <dcterms:created xsi:type="dcterms:W3CDTF">2021-10-05T22:07:49Z</dcterms:created>
  <dcterms:modified xsi:type="dcterms:W3CDTF">2023-02-28T22:21:41Z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0x0101001DA456F1FB980B4F947FB8E5ABEBB266</vt:lpwstr>
  </property>
</Properties>
</file>